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58" r:id="rId3"/>
    <p:sldId id="266" r:id="rId4"/>
    <p:sldId id="264" r:id="rId5"/>
    <p:sldId id="268" r:id="rId6"/>
    <p:sldId id="269" r:id="rId7"/>
    <p:sldId id="271" r:id="rId8"/>
    <p:sldId id="272" r:id="rId9"/>
    <p:sldId id="270" r:id="rId10"/>
    <p:sldId id="273" r:id="rId11"/>
    <p:sldId id="265" r:id="rId12"/>
    <p:sldId id="274" r:id="rId13"/>
    <p:sldId id="257" r:id="rId14"/>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0B4D1"/>
    <a:srgbClr val="04445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584854A-57CE-44E2-AF62-67C58403FBCB}" v="215" dt="2025-07-21T16:06:09.23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5517"/>
    <p:restoredTop sz="93451" autoAdjust="0"/>
  </p:normalViewPr>
  <p:slideViewPr>
    <p:cSldViewPr snapToGrid="0" showGuides="1">
      <p:cViewPr varScale="1">
        <p:scale>
          <a:sx n="97" d="100"/>
          <a:sy n="97" d="100"/>
        </p:scale>
        <p:origin x="336" y="480"/>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19" Type="http://schemas.microsoft.com/office/2015/10/relationships/revisionInfo" Target="revisionInfo.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charts/_rels/chart1.xml.rels><?xml version="1.0" encoding="UTF-8" standalone="yes"?>
<Relationships xmlns="http://schemas.openxmlformats.org/package/2006/relationships"><Relationship Id="rId3" Type="http://schemas.openxmlformats.org/officeDocument/2006/relationships/package" Target="../embeddings/Feuille_de_calcul_Microsoft_Excel.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Feuil1!$B$1</c:f>
              <c:strCache>
                <c:ptCount val="1"/>
                <c:pt idx="0">
                  <c:v>Contrôles</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0F43-41DD-9668-D24D8262652F}"/>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0F43-41DD-9668-D24D8262652F}"/>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0F43-41DD-9668-D24D8262652F}"/>
              </c:ext>
            </c:extLst>
          </c:dPt>
          <c:dLbls>
            <c:spPr>
              <a:noFill/>
              <a:ln>
                <a:noFill/>
              </a:ln>
              <a:effectLst/>
            </c:spPr>
            <c:txPr>
              <a:bodyPr rot="0" spcFirstLastPara="1" vertOverflow="ellipsis" vert="horz" wrap="square" anchor="ctr" anchorCtr="1"/>
              <a:lstStyle/>
              <a:p>
                <a:pPr>
                  <a:defRPr sz="1197" b="1" i="0" u="none" strike="noStrike" kern="1200" baseline="0">
                    <a:solidFill>
                      <a:schemeClr val="bg1">
                        <a:lumMod val="85000"/>
                      </a:schemeClr>
                    </a:solidFill>
                    <a:latin typeface="Raleway" pitchFamily="2" charset="0"/>
                    <a:ea typeface="+mn-ea"/>
                    <a:cs typeface="+mn-cs"/>
                  </a:defRPr>
                </a:pPr>
                <a:endParaRPr lang="fr-FR"/>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Feuil1!$A$2:$A$4</c:f>
              <c:strCache>
                <c:ptCount val="3"/>
                <c:pt idx="0">
                  <c:v>Contrôles initiaux</c:v>
                </c:pt>
                <c:pt idx="1">
                  <c:v>Contrôles de suite</c:v>
                </c:pt>
                <c:pt idx="2">
                  <c:v>Contrôles mixtes - EPIC</c:v>
                </c:pt>
              </c:strCache>
            </c:strRef>
          </c:cat>
          <c:val>
            <c:numRef>
              <c:f>Feuil1!$B$2:$B$4</c:f>
              <c:numCache>
                <c:formatCode>General</c:formatCode>
                <c:ptCount val="3"/>
                <c:pt idx="0">
                  <c:v>12</c:v>
                </c:pt>
                <c:pt idx="1">
                  <c:v>3</c:v>
                </c:pt>
                <c:pt idx="2">
                  <c:v>2</c:v>
                </c:pt>
              </c:numCache>
            </c:numRef>
          </c:val>
          <c:extLst>
            <c:ext xmlns:c16="http://schemas.microsoft.com/office/drawing/2014/chart" uri="{C3380CC4-5D6E-409C-BE32-E72D297353CC}">
              <c16:uniqueId val="{00000000-1326-420E-A568-60ECBA79674E}"/>
            </c:ext>
          </c:extLst>
        </c:ser>
        <c:dLbls>
          <c:showLegendKey val="0"/>
          <c:showVal val="1"/>
          <c:showCatName val="0"/>
          <c:showSerName val="0"/>
          <c:showPercent val="0"/>
          <c:showBubbleSize val="0"/>
          <c:showLeaderLines val="1"/>
        </c:dLbls>
        <c:firstSliceAng val="0"/>
        <c:holeSize val="75"/>
      </c:doughnutChart>
      <c:spPr>
        <a:noFill/>
        <a:ln>
          <a:noFill/>
        </a:ln>
        <a:effectLst/>
      </c:spPr>
    </c:plotArea>
    <c:legend>
      <c:legendPos val="r"/>
      <c:overlay val="0"/>
      <c:spPr>
        <a:noFill/>
        <a:ln>
          <a:noFill/>
        </a:ln>
        <a:effectLst/>
      </c:spPr>
      <c:txPr>
        <a:bodyPr rot="0" spcFirstLastPara="1" vertOverflow="ellipsis" vert="horz" wrap="square" anchor="ctr" anchorCtr="1"/>
        <a:lstStyle/>
        <a:p>
          <a:pPr>
            <a:defRPr sz="1197" b="1" i="0" u="none" strike="noStrike" kern="1200" baseline="0">
              <a:solidFill>
                <a:schemeClr val="bg1">
                  <a:lumMod val="85000"/>
                </a:schemeClr>
              </a:solidFill>
              <a:latin typeface="Raleway" pitchFamily="2" charset="0"/>
              <a:ea typeface="+mn-ea"/>
              <a:cs typeface="+mn-cs"/>
            </a:defRPr>
          </a:pPr>
          <a:endParaRPr lang="fr-FR"/>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b="1">
          <a:solidFill>
            <a:schemeClr val="bg1">
              <a:lumMod val="85000"/>
            </a:schemeClr>
          </a:solidFill>
          <a:latin typeface="Raleway" pitchFamily="2" charset="0"/>
        </a:defRPr>
      </a:pPr>
      <a:endParaRPr lang="fr-FR"/>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C0E5DBF-6A33-7DFA-5079-E41836A33E52}"/>
              </a:ext>
            </a:extLst>
          </p:cNvPr>
          <p:cNvSpPr>
            <a:spLocks noGrp="1"/>
          </p:cNvSpPr>
          <p:nvPr>
            <p:ph type="ctrTitle"/>
          </p:nvPr>
        </p:nvSpPr>
        <p:spPr>
          <a:xfrm>
            <a:off x="1524000" y="1122363"/>
            <a:ext cx="9144000" cy="2387600"/>
          </a:xfrm>
        </p:spPr>
        <p:txBody>
          <a:bodyPr anchor="b"/>
          <a:lstStyle>
            <a:lvl1pPr algn="ctr">
              <a:defRPr sz="6000"/>
            </a:lvl1pPr>
          </a:lstStyle>
          <a:p>
            <a:r>
              <a:rPr lang="fr-FR"/>
              <a:t>Modifiez le style du titre</a:t>
            </a:r>
          </a:p>
        </p:txBody>
      </p:sp>
      <p:sp>
        <p:nvSpPr>
          <p:cNvPr id="3" name="Sous-titre 2">
            <a:extLst>
              <a:ext uri="{FF2B5EF4-FFF2-40B4-BE49-F238E27FC236}">
                <a16:creationId xmlns:a16="http://schemas.microsoft.com/office/drawing/2014/main" id="{BAC720FF-3242-2FAC-31DD-A1013751150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p>
        </p:txBody>
      </p:sp>
      <p:sp>
        <p:nvSpPr>
          <p:cNvPr id="4" name="Espace réservé de la date 3">
            <a:extLst>
              <a:ext uri="{FF2B5EF4-FFF2-40B4-BE49-F238E27FC236}">
                <a16:creationId xmlns:a16="http://schemas.microsoft.com/office/drawing/2014/main" id="{2553EDAC-B0CF-598F-F3FC-6409D3201335}"/>
              </a:ext>
            </a:extLst>
          </p:cNvPr>
          <p:cNvSpPr>
            <a:spLocks noGrp="1"/>
          </p:cNvSpPr>
          <p:nvPr>
            <p:ph type="dt" sz="half" idx="10"/>
          </p:nvPr>
        </p:nvSpPr>
        <p:spPr/>
        <p:txBody>
          <a:bodyPr/>
          <a:lstStyle/>
          <a:p>
            <a:fld id="{2280DAE2-8DF0-124D-95E9-2829E73E21DD}" type="datetimeFigureOut">
              <a:rPr lang="fr-FR" smtClean="0"/>
              <a:t>23/07/2025</a:t>
            </a:fld>
            <a:endParaRPr lang="fr-FR"/>
          </a:p>
        </p:txBody>
      </p:sp>
      <p:sp>
        <p:nvSpPr>
          <p:cNvPr id="5" name="Espace réservé du pied de page 4">
            <a:extLst>
              <a:ext uri="{FF2B5EF4-FFF2-40B4-BE49-F238E27FC236}">
                <a16:creationId xmlns:a16="http://schemas.microsoft.com/office/drawing/2014/main" id="{2DECE101-9086-3AEC-DF74-680F1F245CB7}"/>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E59FD9BD-BAA4-DD32-C227-AE8B3377C428}"/>
              </a:ext>
            </a:extLst>
          </p:cNvPr>
          <p:cNvSpPr>
            <a:spLocks noGrp="1"/>
          </p:cNvSpPr>
          <p:nvPr>
            <p:ph type="sldNum" sz="quarter" idx="12"/>
          </p:nvPr>
        </p:nvSpPr>
        <p:spPr/>
        <p:txBody>
          <a:bodyPr/>
          <a:lstStyle/>
          <a:p>
            <a:fld id="{C03B15CE-7A57-824A-94DD-3392DDCFEC1D}" type="slidenum">
              <a:rPr lang="fr-FR" smtClean="0"/>
              <a:t>‹N°›</a:t>
            </a:fld>
            <a:endParaRPr lang="fr-FR"/>
          </a:p>
        </p:txBody>
      </p:sp>
    </p:spTree>
    <p:extLst>
      <p:ext uri="{BB962C8B-B14F-4D97-AF65-F5344CB8AC3E}">
        <p14:creationId xmlns:p14="http://schemas.microsoft.com/office/powerpoint/2010/main" val="25310824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D935A9E-7C13-23FA-4EEC-34324EF492BE}"/>
              </a:ext>
            </a:extLst>
          </p:cNvPr>
          <p:cNvSpPr>
            <a:spLocks noGrp="1"/>
          </p:cNvSpPr>
          <p:nvPr>
            <p:ph type="title"/>
          </p:nvPr>
        </p:nvSpPr>
        <p:spPr/>
        <p:txBody>
          <a:bodyPr/>
          <a:lstStyle/>
          <a:p>
            <a:r>
              <a:rPr lang="fr-FR"/>
              <a:t>Modifiez le style du titre</a:t>
            </a:r>
          </a:p>
        </p:txBody>
      </p:sp>
      <p:sp>
        <p:nvSpPr>
          <p:cNvPr id="3" name="Espace réservé du texte vertical 2">
            <a:extLst>
              <a:ext uri="{FF2B5EF4-FFF2-40B4-BE49-F238E27FC236}">
                <a16:creationId xmlns:a16="http://schemas.microsoft.com/office/drawing/2014/main" id="{B0B9488B-2798-F19D-853C-FD1B3DC40346}"/>
              </a:ext>
            </a:extLst>
          </p:cNvPr>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CF64C9D4-7B6B-AB74-A61F-BDD18A5BDEE0}"/>
              </a:ext>
            </a:extLst>
          </p:cNvPr>
          <p:cNvSpPr>
            <a:spLocks noGrp="1"/>
          </p:cNvSpPr>
          <p:nvPr>
            <p:ph type="dt" sz="half" idx="10"/>
          </p:nvPr>
        </p:nvSpPr>
        <p:spPr/>
        <p:txBody>
          <a:bodyPr/>
          <a:lstStyle/>
          <a:p>
            <a:fld id="{2280DAE2-8DF0-124D-95E9-2829E73E21DD}" type="datetimeFigureOut">
              <a:rPr lang="fr-FR" smtClean="0"/>
              <a:t>23/07/2025</a:t>
            </a:fld>
            <a:endParaRPr lang="fr-FR"/>
          </a:p>
        </p:txBody>
      </p:sp>
      <p:sp>
        <p:nvSpPr>
          <p:cNvPr id="5" name="Espace réservé du pied de page 4">
            <a:extLst>
              <a:ext uri="{FF2B5EF4-FFF2-40B4-BE49-F238E27FC236}">
                <a16:creationId xmlns:a16="http://schemas.microsoft.com/office/drawing/2014/main" id="{27AB47CC-9108-CDFC-5BC1-775394CEFA0F}"/>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33735815-1E51-554E-52A2-66245A41E1DB}"/>
              </a:ext>
            </a:extLst>
          </p:cNvPr>
          <p:cNvSpPr>
            <a:spLocks noGrp="1"/>
          </p:cNvSpPr>
          <p:nvPr>
            <p:ph type="sldNum" sz="quarter" idx="12"/>
          </p:nvPr>
        </p:nvSpPr>
        <p:spPr/>
        <p:txBody>
          <a:bodyPr/>
          <a:lstStyle/>
          <a:p>
            <a:fld id="{C03B15CE-7A57-824A-94DD-3392DDCFEC1D}" type="slidenum">
              <a:rPr lang="fr-FR" smtClean="0"/>
              <a:t>‹N°›</a:t>
            </a:fld>
            <a:endParaRPr lang="fr-FR"/>
          </a:p>
        </p:txBody>
      </p:sp>
    </p:spTree>
    <p:extLst>
      <p:ext uri="{BB962C8B-B14F-4D97-AF65-F5344CB8AC3E}">
        <p14:creationId xmlns:p14="http://schemas.microsoft.com/office/powerpoint/2010/main" val="283043001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a:extLst>
              <a:ext uri="{FF2B5EF4-FFF2-40B4-BE49-F238E27FC236}">
                <a16:creationId xmlns:a16="http://schemas.microsoft.com/office/drawing/2014/main" id="{931BCA31-4439-B8B7-F6B1-C009F3C904FD}"/>
              </a:ext>
            </a:extLst>
          </p:cNvPr>
          <p:cNvSpPr>
            <a:spLocks noGrp="1"/>
          </p:cNvSpPr>
          <p:nvPr>
            <p:ph type="title" orient="vert"/>
          </p:nvPr>
        </p:nvSpPr>
        <p:spPr>
          <a:xfrm>
            <a:off x="8724900" y="365125"/>
            <a:ext cx="2628900" cy="5811838"/>
          </a:xfrm>
        </p:spPr>
        <p:txBody>
          <a:bodyPr vert="eaVert"/>
          <a:lstStyle/>
          <a:p>
            <a:r>
              <a:rPr lang="fr-FR"/>
              <a:t>Modifiez le style du titre</a:t>
            </a:r>
          </a:p>
        </p:txBody>
      </p:sp>
      <p:sp>
        <p:nvSpPr>
          <p:cNvPr id="3" name="Espace réservé du texte vertical 2">
            <a:extLst>
              <a:ext uri="{FF2B5EF4-FFF2-40B4-BE49-F238E27FC236}">
                <a16:creationId xmlns:a16="http://schemas.microsoft.com/office/drawing/2014/main" id="{D0A6C735-30B2-955B-646E-BBCFBACFB544}"/>
              </a:ext>
            </a:extLst>
          </p:cNvPr>
          <p:cNvSpPr>
            <a:spLocks noGrp="1"/>
          </p:cNvSpPr>
          <p:nvPr>
            <p:ph type="body" orient="vert" idx="1"/>
          </p:nvPr>
        </p:nvSpPr>
        <p:spPr>
          <a:xfrm>
            <a:off x="838200" y="365125"/>
            <a:ext cx="7734300" cy="5811838"/>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C5F7D1F2-A508-9363-79AB-52E793723FB1}"/>
              </a:ext>
            </a:extLst>
          </p:cNvPr>
          <p:cNvSpPr>
            <a:spLocks noGrp="1"/>
          </p:cNvSpPr>
          <p:nvPr>
            <p:ph type="dt" sz="half" idx="10"/>
          </p:nvPr>
        </p:nvSpPr>
        <p:spPr/>
        <p:txBody>
          <a:bodyPr/>
          <a:lstStyle/>
          <a:p>
            <a:fld id="{2280DAE2-8DF0-124D-95E9-2829E73E21DD}" type="datetimeFigureOut">
              <a:rPr lang="fr-FR" smtClean="0"/>
              <a:t>23/07/2025</a:t>
            </a:fld>
            <a:endParaRPr lang="fr-FR"/>
          </a:p>
        </p:txBody>
      </p:sp>
      <p:sp>
        <p:nvSpPr>
          <p:cNvPr id="5" name="Espace réservé du pied de page 4">
            <a:extLst>
              <a:ext uri="{FF2B5EF4-FFF2-40B4-BE49-F238E27FC236}">
                <a16:creationId xmlns:a16="http://schemas.microsoft.com/office/drawing/2014/main" id="{433514DB-8280-8A95-0A15-D529CE5FF673}"/>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A17B66FF-2313-D24A-86DA-D861AE4BB978}"/>
              </a:ext>
            </a:extLst>
          </p:cNvPr>
          <p:cNvSpPr>
            <a:spLocks noGrp="1"/>
          </p:cNvSpPr>
          <p:nvPr>
            <p:ph type="sldNum" sz="quarter" idx="12"/>
          </p:nvPr>
        </p:nvSpPr>
        <p:spPr/>
        <p:txBody>
          <a:bodyPr/>
          <a:lstStyle/>
          <a:p>
            <a:fld id="{C03B15CE-7A57-824A-94DD-3392DDCFEC1D}" type="slidenum">
              <a:rPr lang="fr-FR" smtClean="0"/>
              <a:t>‹N°›</a:t>
            </a:fld>
            <a:endParaRPr lang="fr-FR"/>
          </a:p>
        </p:txBody>
      </p:sp>
    </p:spTree>
    <p:extLst>
      <p:ext uri="{BB962C8B-B14F-4D97-AF65-F5344CB8AC3E}">
        <p14:creationId xmlns:p14="http://schemas.microsoft.com/office/powerpoint/2010/main" val="91824273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73EEF06-BADD-467E-8A7C-326EBB842E24}"/>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4A2AEBC1-6FE9-DA63-0ED2-1B21F3B63299}"/>
              </a:ext>
            </a:extLst>
          </p:cNvPr>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7322A554-C5FB-4D4D-5954-63139139E056}"/>
              </a:ext>
            </a:extLst>
          </p:cNvPr>
          <p:cNvSpPr>
            <a:spLocks noGrp="1"/>
          </p:cNvSpPr>
          <p:nvPr>
            <p:ph type="dt" sz="half" idx="10"/>
          </p:nvPr>
        </p:nvSpPr>
        <p:spPr/>
        <p:txBody>
          <a:bodyPr/>
          <a:lstStyle/>
          <a:p>
            <a:fld id="{2280DAE2-8DF0-124D-95E9-2829E73E21DD}" type="datetimeFigureOut">
              <a:rPr lang="fr-FR" smtClean="0"/>
              <a:t>23/07/2025</a:t>
            </a:fld>
            <a:endParaRPr lang="fr-FR"/>
          </a:p>
        </p:txBody>
      </p:sp>
      <p:sp>
        <p:nvSpPr>
          <p:cNvPr id="5" name="Espace réservé du pied de page 4">
            <a:extLst>
              <a:ext uri="{FF2B5EF4-FFF2-40B4-BE49-F238E27FC236}">
                <a16:creationId xmlns:a16="http://schemas.microsoft.com/office/drawing/2014/main" id="{EF955EA5-A2AE-78D7-A374-8C1C816E0BF2}"/>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897B4D57-FC7B-95A3-B34B-ADB764D9D492}"/>
              </a:ext>
            </a:extLst>
          </p:cNvPr>
          <p:cNvSpPr>
            <a:spLocks noGrp="1"/>
          </p:cNvSpPr>
          <p:nvPr>
            <p:ph type="sldNum" sz="quarter" idx="12"/>
          </p:nvPr>
        </p:nvSpPr>
        <p:spPr/>
        <p:txBody>
          <a:bodyPr/>
          <a:lstStyle/>
          <a:p>
            <a:fld id="{C03B15CE-7A57-824A-94DD-3392DDCFEC1D}" type="slidenum">
              <a:rPr lang="fr-FR" smtClean="0"/>
              <a:t>‹N°›</a:t>
            </a:fld>
            <a:endParaRPr lang="fr-FR"/>
          </a:p>
        </p:txBody>
      </p:sp>
    </p:spTree>
    <p:extLst>
      <p:ext uri="{BB962C8B-B14F-4D97-AF65-F5344CB8AC3E}">
        <p14:creationId xmlns:p14="http://schemas.microsoft.com/office/powerpoint/2010/main" val="17037225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39AF9DC-E453-F9B3-4286-19D7F824C890}"/>
              </a:ext>
            </a:extLst>
          </p:cNvPr>
          <p:cNvSpPr>
            <a:spLocks noGrp="1"/>
          </p:cNvSpPr>
          <p:nvPr>
            <p:ph type="title"/>
          </p:nvPr>
        </p:nvSpPr>
        <p:spPr>
          <a:xfrm>
            <a:off x="831850" y="1709738"/>
            <a:ext cx="10515600" cy="2852737"/>
          </a:xfrm>
        </p:spPr>
        <p:txBody>
          <a:bodyPr anchor="b"/>
          <a:lstStyle>
            <a:lvl1pPr>
              <a:defRPr sz="6000"/>
            </a:lvl1pPr>
          </a:lstStyle>
          <a:p>
            <a:r>
              <a:rPr lang="fr-FR"/>
              <a:t>Modifiez le style du titre</a:t>
            </a:r>
          </a:p>
        </p:txBody>
      </p:sp>
      <p:sp>
        <p:nvSpPr>
          <p:cNvPr id="3" name="Espace réservé du texte 2">
            <a:extLst>
              <a:ext uri="{FF2B5EF4-FFF2-40B4-BE49-F238E27FC236}">
                <a16:creationId xmlns:a16="http://schemas.microsoft.com/office/drawing/2014/main" id="{9C2CE1BA-1682-811A-B176-09F6352FE68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Cliquez pour modifier les styles du texte du masque</a:t>
            </a:r>
          </a:p>
        </p:txBody>
      </p:sp>
      <p:sp>
        <p:nvSpPr>
          <p:cNvPr id="4" name="Espace réservé de la date 3">
            <a:extLst>
              <a:ext uri="{FF2B5EF4-FFF2-40B4-BE49-F238E27FC236}">
                <a16:creationId xmlns:a16="http://schemas.microsoft.com/office/drawing/2014/main" id="{70717574-A2E4-B971-7450-C5570E965FF5}"/>
              </a:ext>
            </a:extLst>
          </p:cNvPr>
          <p:cNvSpPr>
            <a:spLocks noGrp="1"/>
          </p:cNvSpPr>
          <p:nvPr>
            <p:ph type="dt" sz="half" idx="10"/>
          </p:nvPr>
        </p:nvSpPr>
        <p:spPr/>
        <p:txBody>
          <a:bodyPr/>
          <a:lstStyle/>
          <a:p>
            <a:fld id="{2280DAE2-8DF0-124D-95E9-2829E73E21DD}" type="datetimeFigureOut">
              <a:rPr lang="fr-FR" smtClean="0"/>
              <a:t>23/07/2025</a:t>
            </a:fld>
            <a:endParaRPr lang="fr-FR"/>
          </a:p>
        </p:txBody>
      </p:sp>
      <p:sp>
        <p:nvSpPr>
          <p:cNvPr id="5" name="Espace réservé du pied de page 4">
            <a:extLst>
              <a:ext uri="{FF2B5EF4-FFF2-40B4-BE49-F238E27FC236}">
                <a16:creationId xmlns:a16="http://schemas.microsoft.com/office/drawing/2014/main" id="{42933D6C-CC59-ADC0-AD45-66473763630E}"/>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E0D9B535-E028-6E31-615C-B24C793E46CD}"/>
              </a:ext>
            </a:extLst>
          </p:cNvPr>
          <p:cNvSpPr>
            <a:spLocks noGrp="1"/>
          </p:cNvSpPr>
          <p:nvPr>
            <p:ph type="sldNum" sz="quarter" idx="12"/>
          </p:nvPr>
        </p:nvSpPr>
        <p:spPr/>
        <p:txBody>
          <a:bodyPr/>
          <a:lstStyle/>
          <a:p>
            <a:fld id="{C03B15CE-7A57-824A-94DD-3392DDCFEC1D}" type="slidenum">
              <a:rPr lang="fr-FR" smtClean="0"/>
              <a:t>‹N°›</a:t>
            </a:fld>
            <a:endParaRPr lang="fr-FR"/>
          </a:p>
        </p:txBody>
      </p:sp>
    </p:spTree>
    <p:extLst>
      <p:ext uri="{BB962C8B-B14F-4D97-AF65-F5344CB8AC3E}">
        <p14:creationId xmlns:p14="http://schemas.microsoft.com/office/powerpoint/2010/main" val="36179826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F064EA6-86CE-55EC-C5E5-9FC46E7F3584}"/>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69DDA90B-7D26-CB15-DBE4-0F6CC792A91C}"/>
              </a:ext>
            </a:extLst>
          </p:cNvPr>
          <p:cNvSpPr>
            <a:spLocks noGrp="1"/>
          </p:cNvSpPr>
          <p:nvPr>
            <p:ph sz="half" idx="1"/>
          </p:nvPr>
        </p:nvSpPr>
        <p:spPr>
          <a:xfrm>
            <a:off x="838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a:extLst>
              <a:ext uri="{FF2B5EF4-FFF2-40B4-BE49-F238E27FC236}">
                <a16:creationId xmlns:a16="http://schemas.microsoft.com/office/drawing/2014/main" id="{34210BE3-FA23-BB1E-E2CF-21E6C2D00B16}"/>
              </a:ext>
            </a:extLst>
          </p:cNvPr>
          <p:cNvSpPr>
            <a:spLocks noGrp="1"/>
          </p:cNvSpPr>
          <p:nvPr>
            <p:ph sz="half" idx="2"/>
          </p:nvPr>
        </p:nvSpPr>
        <p:spPr>
          <a:xfrm>
            <a:off x="6172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a:extLst>
              <a:ext uri="{FF2B5EF4-FFF2-40B4-BE49-F238E27FC236}">
                <a16:creationId xmlns:a16="http://schemas.microsoft.com/office/drawing/2014/main" id="{D205581D-878E-8E4C-72CD-7A555C274F46}"/>
              </a:ext>
            </a:extLst>
          </p:cNvPr>
          <p:cNvSpPr>
            <a:spLocks noGrp="1"/>
          </p:cNvSpPr>
          <p:nvPr>
            <p:ph type="dt" sz="half" idx="10"/>
          </p:nvPr>
        </p:nvSpPr>
        <p:spPr/>
        <p:txBody>
          <a:bodyPr/>
          <a:lstStyle/>
          <a:p>
            <a:fld id="{2280DAE2-8DF0-124D-95E9-2829E73E21DD}" type="datetimeFigureOut">
              <a:rPr lang="fr-FR" smtClean="0"/>
              <a:t>23/07/2025</a:t>
            </a:fld>
            <a:endParaRPr lang="fr-FR"/>
          </a:p>
        </p:txBody>
      </p:sp>
      <p:sp>
        <p:nvSpPr>
          <p:cNvPr id="6" name="Espace réservé du pied de page 5">
            <a:extLst>
              <a:ext uri="{FF2B5EF4-FFF2-40B4-BE49-F238E27FC236}">
                <a16:creationId xmlns:a16="http://schemas.microsoft.com/office/drawing/2014/main" id="{380A599A-F7B4-9BD3-7F6E-FF8521EF51A4}"/>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21DADEC1-EA36-FB01-DCB6-C40379ED00AA}"/>
              </a:ext>
            </a:extLst>
          </p:cNvPr>
          <p:cNvSpPr>
            <a:spLocks noGrp="1"/>
          </p:cNvSpPr>
          <p:nvPr>
            <p:ph type="sldNum" sz="quarter" idx="12"/>
          </p:nvPr>
        </p:nvSpPr>
        <p:spPr/>
        <p:txBody>
          <a:bodyPr/>
          <a:lstStyle/>
          <a:p>
            <a:fld id="{C03B15CE-7A57-824A-94DD-3392DDCFEC1D}" type="slidenum">
              <a:rPr lang="fr-FR" smtClean="0"/>
              <a:t>‹N°›</a:t>
            </a:fld>
            <a:endParaRPr lang="fr-FR"/>
          </a:p>
        </p:txBody>
      </p:sp>
    </p:spTree>
    <p:extLst>
      <p:ext uri="{BB962C8B-B14F-4D97-AF65-F5344CB8AC3E}">
        <p14:creationId xmlns:p14="http://schemas.microsoft.com/office/powerpoint/2010/main" val="24723947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C1A0672-4657-DA7D-A4B6-E49099E73740}"/>
              </a:ext>
            </a:extLst>
          </p:cNvPr>
          <p:cNvSpPr>
            <a:spLocks noGrp="1"/>
          </p:cNvSpPr>
          <p:nvPr>
            <p:ph type="title"/>
          </p:nvPr>
        </p:nvSpPr>
        <p:spPr>
          <a:xfrm>
            <a:off x="839788" y="365125"/>
            <a:ext cx="10515600" cy="1325563"/>
          </a:xfrm>
        </p:spPr>
        <p:txBody>
          <a:bodyPr/>
          <a:lstStyle/>
          <a:p>
            <a:r>
              <a:rPr lang="fr-FR"/>
              <a:t>Modifiez le style du titre</a:t>
            </a:r>
          </a:p>
        </p:txBody>
      </p:sp>
      <p:sp>
        <p:nvSpPr>
          <p:cNvPr id="3" name="Espace réservé du texte 2">
            <a:extLst>
              <a:ext uri="{FF2B5EF4-FFF2-40B4-BE49-F238E27FC236}">
                <a16:creationId xmlns:a16="http://schemas.microsoft.com/office/drawing/2014/main" id="{B23C9465-5042-A111-C14B-E8815A631EC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Espace réservé du contenu 3">
            <a:extLst>
              <a:ext uri="{FF2B5EF4-FFF2-40B4-BE49-F238E27FC236}">
                <a16:creationId xmlns:a16="http://schemas.microsoft.com/office/drawing/2014/main" id="{CDF5CAA2-FA09-FB24-DAA3-B7A716AC53AF}"/>
              </a:ext>
            </a:extLst>
          </p:cNvPr>
          <p:cNvSpPr>
            <a:spLocks noGrp="1"/>
          </p:cNvSpPr>
          <p:nvPr>
            <p:ph sz="half" idx="2"/>
          </p:nvPr>
        </p:nvSpPr>
        <p:spPr>
          <a:xfrm>
            <a:off x="839788" y="2505075"/>
            <a:ext cx="5157787"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a:extLst>
              <a:ext uri="{FF2B5EF4-FFF2-40B4-BE49-F238E27FC236}">
                <a16:creationId xmlns:a16="http://schemas.microsoft.com/office/drawing/2014/main" id="{8922A979-0148-01E8-ECED-272ACD2FE6B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Espace réservé du contenu 5">
            <a:extLst>
              <a:ext uri="{FF2B5EF4-FFF2-40B4-BE49-F238E27FC236}">
                <a16:creationId xmlns:a16="http://schemas.microsoft.com/office/drawing/2014/main" id="{8603869D-E076-3E4A-0A7E-5D6CA026E28D}"/>
              </a:ext>
            </a:extLst>
          </p:cNvPr>
          <p:cNvSpPr>
            <a:spLocks noGrp="1"/>
          </p:cNvSpPr>
          <p:nvPr>
            <p:ph sz="quarter" idx="4"/>
          </p:nvPr>
        </p:nvSpPr>
        <p:spPr>
          <a:xfrm>
            <a:off x="6172200" y="2505075"/>
            <a:ext cx="5183188"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a:extLst>
              <a:ext uri="{FF2B5EF4-FFF2-40B4-BE49-F238E27FC236}">
                <a16:creationId xmlns:a16="http://schemas.microsoft.com/office/drawing/2014/main" id="{C1D03D36-FECF-9190-5671-B7B77CED6539}"/>
              </a:ext>
            </a:extLst>
          </p:cNvPr>
          <p:cNvSpPr>
            <a:spLocks noGrp="1"/>
          </p:cNvSpPr>
          <p:nvPr>
            <p:ph type="dt" sz="half" idx="10"/>
          </p:nvPr>
        </p:nvSpPr>
        <p:spPr/>
        <p:txBody>
          <a:bodyPr/>
          <a:lstStyle/>
          <a:p>
            <a:fld id="{2280DAE2-8DF0-124D-95E9-2829E73E21DD}" type="datetimeFigureOut">
              <a:rPr lang="fr-FR" smtClean="0"/>
              <a:t>23/07/2025</a:t>
            </a:fld>
            <a:endParaRPr lang="fr-FR"/>
          </a:p>
        </p:txBody>
      </p:sp>
      <p:sp>
        <p:nvSpPr>
          <p:cNvPr id="8" name="Espace réservé du pied de page 7">
            <a:extLst>
              <a:ext uri="{FF2B5EF4-FFF2-40B4-BE49-F238E27FC236}">
                <a16:creationId xmlns:a16="http://schemas.microsoft.com/office/drawing/2014/main" id="{D9AD307F-529C-0ED4-1976-8CD17B3978AF}"/>
              </a:ext>
            </a:extLst>
          </p:cNvPr>
          <p:cNvSpPr>
            <a:spLocks noGrp="1"/>
          </p:cNvSpPr>
          <p:nvPr>
            <p:ph type="ftr" sz="quarter" idx="11"/>
          </p:nvPr>
        </p:nvSpPr>
        <p:spPr/>
        <p:txBody>
          <a:bodyPr/>
          <a:lstStyle/>
          <a:p>
            <a:endParaRPr lang="fr-FR"/>
          </a:p>
        </p:txBody>
      </p:sp>
      <p:sp>
        <p:nvSpPr>
          <p:cNvPr id="9" name="Espace réservé du numéro de diapositive 8">
            <a:extLst>
              <a:ext uri="{FF2B5EF4-FFF2-40B4-BE49-F238E27FC236}">
                <a16:creationId xmlns:a16="http://schemas.microsoft.com/office/drawing/2014/main" id="{E79F689E-E5F9-70CB-93C0-9F7AA0FA62FA}"/>
              </a:ext>
            </a:extLst>
          </p:cNvPr>
          <p:cNvSpPr>
            <a:spLocks noGrp="1"/>
          </p:cNvSpPr>
          <p:nvPr>
            <p:ph type="sldNum" sz="quarter" idx="12"/>
          </p:nvPr>
        </p:nvSpPr>
        <p:spPr/>
        <p:txBody>
          <a:bodyPr/>
          <a:lstStyle/>
          <a:p>
            <a:fld id="{C03B15CE-7A57-824A-94DD-3392DDCFEC1D}" type="slidenum">
              <a:rPr lang="fr-FR" smtClean="0"/>
              <a:t>‹N°›</a:t>
            </a:fld>
            <a:endParaRPr lang="fr-FR"/>
          </a:p>
        </p:txBody>
      </p:sp>
    </p:spTree>
    <p:extLst>
      <p:ext uri="{BB962C8B-B14F-4D97-AF65-F5344CB8AC3E}">
        <p14:creationId xmlns:p14="http://schemas.microsoft.com/office/powerpoint/2010/main" val="31818762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8F50FA9-2442-9995-4752-470E8482CA06}"/>
              </a:ext>
            </a:extLst>
          </p:cNvPr>
          <p:cNvSpPr>
            <a:spLocks noGrp="1"/>
          </p:cNvSpPr>
          <p:nvPr>
            <p:ph type="title"/>
          </p:nvPr>
        </p:nvSpPr>
        <p:spPr/>
        <p:txBody>
          <a:bodyPr/>
          <a:lstStyle/>
          <a:p>
            <a:r>
              <a:rPr lang="fr-FR"/>
              <a:t>Modifiez le style du titre</a:t>
            </a:r>
          </a:p>
        </p:txBody>
      </p:sp>
      <p:sp>
        <p:nvSpPr>
          <p:cNvPr id="3" name="Espace réservé de la date 2">
            <a:extLst>
              <a:ext uri="{FF2B5EF4-FFF2-40B4-BE49-F238E27FC236}">
                <a16:creationId xmlns:a16="http://schemas.microsoft.com/office/drawing/2014/main" id="{0E877286-D501-9288-9688-0E424ABC28D9}"/>
              </a:ext>
            </a:extLst>
          </p:cNvPr>
          <p:cNvSpPr>
            <a:spLocks noGrp="1"/>
          </p:cNvSpPr>
          <p:nvPr>
            <p:ph type="dt" sz="half" idx="10"/>
          </p:nvPr>
        </p:nvSpPr>
        <p:spPr/>
        <p:txBody>
          <a:bodyPr/>
          <a:lstStyle/>
          <a:p>
            <a:fld id="{2280DAE2-8DF0-124D-95E9-2829E73E21DD}" type="datetimeFigureOut">
              <a:rPr lang="fr-FR" smtClean="0"/>
              <a:t>23/07/2025</a:t>
            </a:fld>
            <a:endParaRPr lang="fr-FR"/>
          </a:p>
        </p:txBody>
      </p:sp>
      <p:sp>
        <p:nvSpPr>
          <p:cNvPr id="4" name="Espace réservé du pied de page 3">
            <a:extLst>
              <a:ext uri="{FF2B5EF4-FFF2-40B4-BE49-F238E27FC236}">
                <a16:creationId xmlns:a16="http://schemas.microsoft.com/office/drawing/2014/main" id="{73325029-B68A-12AF-24EC-E9A16F594FF3}"/>
              </a:ext>
            </a:extLst>
          </p:cNvPr>
          <p:cNvSpPr>
            <a:spLocks noGrp="1"/>
          </p:cNvSpPr>
          <p:nvPr>
            <p:ph type="ftr" sz="quarter" idx="11"/>
          </p:nvPr>
        </p:nvSpPr>
        <p:spPr/>
        <p:txBody>
          <a:bodyPr/>
          <a:lstStyle/>
          <a:p>
            <a:endParaRPr lang="fr-FR"/>
          </a:p>
        </p:txBody>
      </p:sp>
      <p:sp>
        <p:nvSpPr>
          <p:cNvPr id="5" name="Espace réservé du numéro de diapositive 4">
            <a:extLst>
              <a:ext uri="{FF2B5EF4-FFF2-40B4-BE49-F238E27FC236}">
                <a16:creationId xmlns:a16="http://schemas.microsoft.com/office/drawing/2014/main" id="{8F67E26F-2A05-88A1-FA9A-50F0D594D491}"/>
              </a:ext>
            </a:extLst>
          </p:cNvPr>
          <p:cNvSpPr>
            <a:spLocks noGrp="1"/>
          </p:cNvSpPr>
          <p:nvPr>
            <p:ph type="sldNum" sz="quarter" idx="12"/>
          </p:nvPr>
        </p:nvSpPr>
        <p:spPr/>
        <p:txBody>
          <a:bodyPr/>
          <a:lstStyle/>
          <a:p>
            <a:fld id="{C03B15CE-7A57-824A-94DD-3392DDCFEC1D}" type="slidenum">
              <a:rPr lang="fr-FR" smtClean="0"/>
              <a:t>‹N°›</a:t>
            </a:fld>
            <a:endParaRPr lang="fr-FR"/>
          </a:p>
        </p:txBody>
      </p:sp>
    </p:spTree>
    <p:extLst>
      <p:ext uri="{BB962C8B-B14F-4D97-AF65-F5344CB8AC3E}">
        <p14:creationId xmlns:p14="http://schemas.microsoft.com/office/powerpoint/2010/main" val="241057512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id="{72271B0A-3453-256D-A01B-9E37C61D6CA5}"/>
              </a:ext>
            </a:extLst>
          </p:cNvPr>
          <p:cNvSpPr>
            <a:spLocks noGrp="1"/>
          </p:cNvSpPr>
          <p:nvPr>
            <p:ph type="dt" sz="half" idx="10"/>
          </p:nvPr>
        </p:nvSpPr>
        <p:spPr/>
        <p:txBody>
          <a:bodyPr/>
          <a:lstStyle/>
          <a:p>
            <a:fld id="{2280DAE2-8DF0-124D-95E9-2829E73E21DD}" type="datetimeFigureOut">
              <a:rPr lang="fr-FR" smtClean="0"/>
              <a:t>23/07/2025</a:t>
            </a:fld>
            <a:endParaRPr lang="fr-FR"/>
          </a:p>
        </p:txBody>
      </p:sp>
      <p:sp>
        <p:nvSpPr>
          <p:cNvPr id="3" name="Espace réservé du pied de page 2">
            <a:extLst>
              <a:ext uri="{FF2B5EF4-FFF2-40B4-BE49-F238E27FC236}">
                <a16:creationId xmlns:a16="http://schemas.microsoft.com/office/drawing/2014/main" id="{8383C88E-1A23-7F59-D986-F7A52B0B3888}"/>
              </a:ext>
            </a:extLst>
          </p:cNvPr>
          <p:cNvSpPr>
            <a:spLocks noGrp="1"/>
          </p:cNvSpPr>
          <p:nvPr>
            <p:ph type="ftr" sz="quarter" idx="11"/>
          </p:nvPr>
        </p:nvSpPr>
        <p:spPr/>
        <p:txBody>
          <a:bodyPr/>
          <a:lstStyle/>
          <a:p>
            <a:endParaRPr lang="fr-FR"/>
          </a:p>
        </p:txBody>
      </p:sp>
      <p:sp>
        <p:nvSpPr>
          <p:cNvPr id="4" name="Espace réservé du numéro de diapositive 3">
            <a:extLst>
              <a:ext uri="{FF2B5EF4-FFF2-40B4-BE49-F238E27FC236}">
                <a16:creationId xmlns:a16="http://schemas.microsoft.com/office/drawing/2014/main" id="{F3BD06A3-1CF3-9736-9AF0-E0D7477B9062}"/>
              </a:ext>
            </a:extLst>
          </p:cNvPr>
          <p:cNvSpPr>
            <a:spLocks noGrp="1"/>
          </p:cNvSpPr>
          <p:nvPr>
            <p:ph type="sldNum" sz="quarter" idx="12"/>
          </p:nvPr>
        </p:nvSpPr>
        <p:spPr/>
        <p:txBody>
          <a:bodyPr/>
          <a:lstStyle/>
          <a:p>
            <a:fld id="{C03B15CE-7A57-824A-94DD-3392DDCFEC1D}" type="slidenum">
              <a:rPr lang="fr-FR" smtClean="0"/>
              <a:t>‹N°›</a:t>
            </a:fld>
            <a:endParaRPr lang="fr-FR"/>
          </a:p>
        </p:txBody>
      </p:sp>
    </p:spTree>
    <p:extLst>
      <p:ext uri="{BB962C8B-B14F-4D97-AF65-F5344CB8AC3E}">
        <p14:creationId xmlns:p14="http://schemas.microsoft.com/office/powerpoint/2010/main" val="247620866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84C263C-15F8-36CB-B25C-85305A86D2EB}"/>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du contenu 2">
            <a:extLst>
              <a:ext uri="{FF2B5EF4-FFF2-40B4-BE49-F238E27FC236}">
                <a16:creationId xmlns:a16="http://schemas.microsoft.com/office/drawing/2014/main" id="{0C602EF6-FEEF-DE94-5DAD-E7D9ECAD2B1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a:extLst>
              <a:ext uri="{FF2B5EF4-FFF2-40B4-BE49-F238E27FC236}">
                <a16:creationId xmlns:a16="http://schemas.microsoft.com/office/drawing/2014/main" id="{A03F1D58-7B2E-F33E-6DBC-71B5D83E7E5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7DABBF3E-8A1A-2A69-B91E-BA55C0DFAE44}"/>
              </a:ext>
            </a:extLst>
          </p:cNvPr>
          <p:cNvSpPr>
            <a:spLocks noGrp="1"/>
          </p:cNvSpPr>
          <p:nvPr>
            <p:ph type="dt" sz="half" idx="10"/>
          </p:nvPr>
        </p:nvSpPr>
        <p:spPr/>
        <p:txBody>
          <a:bodyPr/>
          <a:lstStyle/>
          <a:p>
            <a:fld id="{2280DAE2-8DF0-124D-95E9-2829E73E21DD}" type="datetimeFigureOut">
              <a:rPr lang="fr-FR" smtClean="0"/>
              <a:t>23/07/2025</a:t>
            </a:fld>
            <a:endParaRPr lang="fr-FR"/>
          </a:p>
        </p:txBody>
      </p:sp>
      <p:sp>
        <p:nvSpPr>
          <p:cNvPr id="6" name="Espace réservé du pied de page 5">
            <a:extLst>
              <a:ext uri="{FF2B5EF4-FFF2-40B4-BE49-F238E27FC236}">
                <a16:creationId xmlns:a16="http://schemas.microsoft.com/office/drawing/2014/main" id="{89BB19C6-D9CA-46DD-8B4A-6F987F7F0723}"/>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696247ED-C840-6AB3-131D-DA1446F8F43F}"/>
              </a:ext>
            </a:extLst>
          </p:cNvPr>
          <p:cNvSpPr>
            <a:spLocks noGrp="1"/>
          </p:cNvSpPr>
          <p:nvPr>
            <p:ph type="sldNum" sz="quarter" idx="12"/>
          </p:nvPr>
        </p:nvSpPr>
        <p:spPr/>
        <p:txBody>
          <a:bodyPr/>
          <a:lstStyle/>
          <a:p>
            <a:fld id="{C03B15CE-7A57-824A-94DD-3392DDCFEC1D}" type="slidenum">
              <a:rPr lang="fr-FR" smtClean="0"/>
              <a:t>‹N°›</a:t>
            </a:fld>
            <a:endParaRPr lang="fr-FR"/>
          </a:p>
        </p:txBody>
      </p:sp>
    </p:spTree>
    <p:extLst>
      <p:ext uri="{BB962C8B-B14F-4D97-AF65-F5344CB8AC3E}">
        <p14:creationId xmlns:p14="http://schemas.microsoft.com/office/powerpoint/2010/main" val="29215896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C2D8BDA-47CA-562A-F175-E70A3539DA6C}"/>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pour une image  2">
            <a:extLst>
              <a:ext uri="{FF2B5EF4-FFF2-40B4-BE49-F238E27FC236}">
                <a16:creationId xmlns:a16="http://schemas.microsoft.com/office/drawing/2014/main" id="{382D63BE-36A0-DADE-8717-29E72C8666A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a:extLst>
              <a:ext uri="{FF2B5EF4-FFF2-40B4-BE49-F238E27FC236}">
                <a16:creationId xmlns:a16="http://schemas.microsoft.com/office/drawing/2014/main" id="{EBF3D6FC-2B2E-600C-8E05-0E5E04A9E94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BF7A85F4-CD73-9DCC-9236-81ACFEE2D77F}"/>
              </a:ext>
            </a:extLst>
          </p:cNvPr>
          <p:cNvSpPr>
            <a:spLocks noGrp="1"/>
          </p:cNvSpPr>
          <p:nvPr>
            <p:ph type="dt" sz="half" idx="10"/>
          </p:nvPr>
        </p:nvSpPr>
        <p:spPr/>
        <p:txBody>
          <a:bodyPr/>
          <a:lstStyle/>
          <a:p>
            <a:fld id="{2280DAE2-8DF0-124D-95E9-2829E73E21DD}" type="datetimeFigureOut">
              <a:rPr lang="fr-FR" smtClean="0"/>
              <a:t>23/07/2025</a:t>
            </a:fld>
            <a:endParaRPr lang="fr-FR"/>
          </a:p>
        </p:txBody>
      </p:sp>
      <p:sp>
        <p:nvSpPr>
          <p:cNvPr id="6" name="Espace réservé du pied de page 5">
            <a:extLst>
              <a:ext uri="{FF2B5EF4-FFF2-40B4-BE49-F238E27FC236}">
                <a16:creationId xmlns:a16="http://schemas.microsoft.com/office/drawing/2014/main" id="{E6AAD24E-F50A-4872-8534-41802D9125EA}"/>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A5FD2303-7612-53CE-D1F7-422A6A249BB3}"/>
              </a:ext>
            </a:extLst>
          </p:cNvPr>
          <p:cNvSpPr>
            <a:spLocks noGrp="1"/>
          </p:cNvSpPr>
          <p:nvPr>
            <p:ph type="sldNum" sz="quarter" idx="12"/>
          </p:nvPr>
        </p:nvSpPr>
        <p:spPr/>
        <p:txBody>
          <a:bodyPr/>
          <a:lstStyle/>
          <a:p>
            <a:fld id="{C03B15CE-7A57-824A-94DD-3392DDCFEC1D}" type="slidenum">
              <a:rPr lang="fr-FR" smtClean="0"/>
              <a:t>‹N°›</a:t>
            </a:fld>
            <a:endParaRPr lang="fr-FR"/>
          </a:p>
        </p:txBody>
      </p:sp>
    </p:spTree>
    <p:extLst>
      <p:ext uri="{BB962C8B-B14F-4D97-AF65-F5344CB8AC3E}">
        <p14:creationId xmlns:p14="http://schemas.microsoft.com/office/powerpoint/2010/main" val="381385603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a:extLst>
              <a:ext uri="{FF2B5EF4-FFF2-40B4-BE49-F238E27FC236}">
                <a16:creationId xmlns:a16="http://schemas.microsoft.com/office/drawing/2014/main" id="{ADE4D3A5-FFEC-AB8A-7282-34F8D725B67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a:t>Modifiez le style du titre</a:t>
            </a:r>
          </a:p>
        </p:txBody>
      </p:sp>
      <p:sp>
        <p:nvSpPr>
          <p:cNvPr id="3" name="Espace réservé du texte 2">
            <a:extLst>
              <a:ext uri="{FF2B5EF4-FFF2-40B4-BE49-F238E27FC236}">
                <a16:creationId xmlns:a16="http://schemas.microsoft.com/office/drawing/2014/main" id="{CE995312-BE4D-B4A6-7EB8-44ACBA47E39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18A7845A-C355-15C9-044E-8A07AA8C7E1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280DAE2-8DF0-124D-95E9-2829E73E21DD}" type="datetimeFigureOut">
              <a:rPr lang="fr-FR" smtClean="0"/>
              <a:t>23/07/2025</a:t>
            </a:fld>
            <a:endParaRPr lang="fr-FR"/>
          </a:p>
        </p:txBody>
      </p:sp>
      <p:sp>
        <p:nvSpPr>
          <p:cNvPr id="5" name="Espace réservé du pied de page 4">
            <a:extLst>
              <a:ext uri="{FF2B5EF4-FFF2-40B4-BE49-F238E27FC236}">
                <a16:creationId xmlns:a16="http://schemas.microsoft.com/office/drawing/2014/main" id="{F28AB76F-413A-8BF2-9173-21A4F6A9793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a:extLst>
              <a:ext uri="{FF2B5EF4-FFF2-40B4-BE49-F238E27FC236}">
                <a16:creationId xmlns:a16="http://schemas.microsoft.com/office/drawing/2014/main" id="{62F46F6C-F47F-AC2B-53C8-2B82E2BC9EA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03B15CE-7A57-824A-94DD-3392DDCFEC1D}" type="slidenum">
              <a:rPr lang="fr-FR" smtClean="0"/>
              <a:t>‹N°›</a:t>
            </a:fld>
            <a:endParaRPr lang="fr-FR"/>
          </a:p>
        </p:txBody>
      </p:sp>
    </p:spTree>
    <p:extLst>
      <p:ext uri="{BB962C8B-B14F-4D97-AF65-F5344CB8AC3E}">
        <p14:creationId xmlns:p14="http://schemas.microsoft.com/office/powerpoint/2010/main" val="283088507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3.emf"/></Relationships>
</file>

<file path=ppt/slides/_rels/slide1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4.png"/><Relationship Id="rId1" Type="http://schemas.openxmlformats.org/officeDocument/2006/relationships/slideLayout" Target="../slideLayouts/slideLayout2.xml"/><Relationship Id="rId5" Type="http://schemas.openxmlformats.org/officeDocument/2006/relationships/image" Target="../media/image20.png"/><Relationship Id="rId4" Type="http://schemas.openxmlformats.org/officeDocument/2006/relationships/image" Target="../media/image18.svg"/></Relationships>
</file>

<file path=ppt/slides/_rels/slide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hyperlink" Target="https://www.agence-francaise-anticorruption.gouv.fr/files/AFA_RA_2024_Web_4.pdf" TargetMode="External"/><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1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 Id="rId5" Type="http://schemas.openxmlformats.org/officeDocument/2006/relationships/image" Target="../media/image21.png"/><Relationship Id="rId4" Type="http://schemas.openxmlformats.org/officeDocument/2006/relationships/image" Target="../media/image24.png"/></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9.svg"/><Relationship Id="rId2"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svg"/></Relationships>
</file>

<file path=ppt/slides/_rels/slide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11.emf"/></Relationships>
</file>

<file path=ppt/slides/_rels/slide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3.png"/><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4.png"/><Relationship Id="rId1" Type="http://schemas.openxmlformats.org/officeDocument/2006/relationships/slideLayout" Target="../slideLayouts/slideLayout2.xml"/><Relationship Id="rId5" Type="http://schemas.openxmlformats.org/officeDocument/2006/relationships/image" Target="../media/image19.png"/><Relationship Id="rId4" Type="http://schemas.openxmlformats.org/officeDocument/2006/relationships/image" Target="../media/image18.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Image 12">
            <a:extLst>
              <a:ext uri="{FF2B5EF4-FFF2-40B4-BE49-F238E27FC236}">
                <a16:creationId xmlns:a16="http://schemas.microsoft.com/office/drawing/2014/main" id="{1F4DE018-DA2D-FB86-B3A0-6982F8962158}"/>
              </a:ext>
            </a:extLst>
          </p:cNvPr>
          <p:cNvPicPr>
            <a:picLocks noChangeAspect="1"/>
          </p:cNvPicPr>
          <p:nvPr/>
        </p:nvPicPr>
        <p:blipFill rotWithShape="1">
          <a:blip r:embed="rId2"/>
          <a:srcRect l="11165" r="28325"/>
          <a:stretch/>
        </p:blipFill>
        <p:spPr>
          <a:xfrm>
            <a:off x="0" y="620967"/>
            <a:ext cx="12192000" cy="5988097"/>
          </a:xfrm>
          <a:prstGeom prst="rect">
            <a:avLst/>
          </a:prstGeom>
        </p:spPr>
      </p:pic>
      <p:sp>
        <p:nvSpPr>
          <p:cNvPr id="9" name="object 8">
            <a:extLst>
              <a:ext uri="{FF2B5EF4-FFF2-40B4-BE49-F238E27FC236}">
                <a16:creationId xmlns:a16="http://schemas.microsoft.com/office/drawing/2014/main" id="{65DCC032-3B89-5FD5-D75B-5298397F791E}"/>
              </a:ext>
            </a:extLst>
          </p:cNvPr>
          <p:cNvSpPr txBox="1"/>
          <p:nvPr/>
        </p:nvSpPr>
        <p:spPr>
          <a:xfrm>
            <a:off x="4421529" y="5121684"/>
            <a:ext cx="7654724" cy="259045"/>
          </a:xfrm>
          <a:prstGeom prst="rect">
            <a:avLst/>
          </a:prstGeom>
        </p:spPr>
        <p:txBody>
          <a:bodyPr vert="horz" wrap="square" lIns="0" tIns="12700" rIns="0" bIns="0" rtlCol="0">
            <a:spAutoFit/>
          </a:bodyPr>
          <a:lstStyle/>
          <a:p>
            <a:pPr marL="12700" algn="ctr">
              <a:lnSpc>
                <a:spcPct val="100000"/>
              </a:lnSpc>
              <a:spcBef>
                <a:spcPts val="20"/>
              </a:spcBef>
            </a:pPr>
            <a:r>
              <a:rPr lang="fr-FR" sz="1600" i="1" dirty="0">
                <a:solidFill>
                  <a:srgbClr val="10B8D0"/>
                </a:solidFill>
                <a:latin typeface="Raleway" panose="020B0003030101060003" pitchFamily="34" charset="0"/>
                <a:cs typeface="Raleway"/>
              </a:rPr>
              <a:t>Document réalisé par les équipes de Proetic, juillet</a:t>
            </a:r>
            <a:r>
              <a:rPr sz="1600" i="1" spc="-5" dirty="0">
                <a:solidFill>
                  <a:srgbClr val="10B8D0"/>
                </a:solidFill>
                <a:latin typeface="Raleway" panose="020B0003030101060003" pitchFamily="34" charset="0"/>
                <a:cs typeface="Raleway"/>
              </a:rPr>
              <a:t> </a:t>
            </a:r>
            <a:r>
              <a:rPr sz="1600" i="1" spc="-20" dirty="0">
                <a:solidFill>
                  <a:srgbClr val="10B8D0"/>
                </a:solidFill>
                <a:latin typeface="Raleway" panose="020B0003030101060003" pitchFamily="34" charset="0"/>
                <a:cs typeface="Raleway"/>
              </a:rPr>
              <a:t>202</a:t>
            </a:r>
            <a:r>
              <a:rPr lang="fr-FR" sz="1600" i="1" spc="-20" dirty="0">
                <a:solidFill>
                  <a:srgbClr val="10B8D0"/>
                </a:solidFill>
                <a:latin typeface="Raleway" panose="020B0003030101060003" pitchFamily="34" charset="0"/>
                <a:cs typeface="Raleway"/>
              </a:rPr>
              <a:t>5</a:t>
            </a:r>
            <a:endParaRPr sz="1600" i="1" dirty="0">
              <a:latin typeface="Raleway" panose="020B0003030101060003" pitchFamily="34" charset="0"/>
              <a:cs typeface="Raleway"/>
            </a:endParaRPr>
          </a:p>
        </p:txBody>
      </p:sp>
      <p:sp>
        <p:nvSpPr>
          <p:cNvPr id="10" name="Titre 1">
            <a:extLst>
              <a:ext uri="{FF2B5EF4-FFF2-40B4-BE49-F238E27FC236}">
                <a16:creationId xmlns:a16="http://schemas.microsoft.com/office/drawing/2014/main" id="{220E251C-5E2E-89E1-3D86-9F5188A54BA6}"/>
              </a:ext>
            </a:extLst>
          </p:cNvPr>
          <p:cNvSpPr txBox="1">
            <a:spLocks/>
          </p:cNvSpPr>
          <p:nvPr/>
        </p:nvSpPr>
        <p:spPr>
          <a:xfrm>
            <a:off x="5089941" y="2860910"/>
            <a:ext cx="6515906" cy="1862321"/>
          </a:xfrm>
          <a:prstGeom prst="rect">
            <a:avLst/>
          </a:prstGeom>
        </p:spPr>
        <p:txBody>
          <a:bodyPr vert="horz" lIns="91440" tIns="45720" rIns="91440" bIns="45720" rtlCol="0" anchor="ctr">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fr-FR" sz="3600" spc="30" dirty="0">
                <a:solidFill>
                  <a:srgbClr val="20B4D1"/>
                </a:solidFill>
                <a:latin typeface="Raleway" panose="020B0503030101060003" pitchFamily="34" charset="0"/>
              </a:rPr>
              <a:t>L’essentiel</a:t>
            </a:r>
            <a:r>
              <a:rPr lang="fr-FR" sz="3600" spc="30" dirty="0">
                <a:solidFill>
                  <a:schemeClr val="bg1"/>
                </a:solidFill>
                <a:latin typeface="Raleway" panose="020B0503030101060003" pitchFamily="34" charset="0"/>
              </a:rPr>
              <a:t> </a:t>
            </a:r>
          </a:p>
          <a:p>
            <a:r>
              <a:rPr lang="fr-FR" sz="3600" b="1" spc="30" dirty="0">
                <a:solidFill>
                  <a:schemeClr val="bg1"/>
                </a:solidFill>
                <a:latin typeface="Raleway" panose="020B0503030101060003" pitchFamily="34" charset="0"/>
              </a:rPr>
              <a:t>du Rapport d’activité 2024</a:t>
            </a:r>
            <a:br>
              <a:rPr lang="fr-FR" sz="3600" b="1" spc="30" dirty="0">
                <a:solidFill>
                  <a:schemeClr val="bg1"/>
                </a:solidFill>
                <a:latin typeface="Raleway" panose="020B0503030101060003" pitchFamily="34" charset="0"/>
              </a:rPr>
            </a:br>
            <a:r>
              <a:rPr lang="fr-FR" sz="3600" spc="15" dirty="0">
                <a:solidFill>
                  <a:schemeClr val="bg1"/>
                </a:solidFill>
                <a:latin typeface="Raleway" panose="020B0503030101060003" pitchFamily="34" charset="0"/>
              </a:rPr>
              <a:t>de l’Agence française anticorruption</a:t>
            </a:r>
            <a:endParaRPr lang="fr-FR" sz="3600" b="1" dirty="0">
              <a:solidFill>
                <a:schemeClr val="bg1"/>
              </a:solidFill>
              <a:latin typeface="Raleway" panose="020B0503030101060003" pitchFamily="34" charset="0"/>
              <a:ea typeface="Ayuthaya" pitchFamily="2" charset="-34"/>
              <a:cs typeface="Ayuthaya" pitchFamily="2" charset="-34"/>
            </a:endParaRPr>
          </a:p>
        </p:txBody>
      </p:sp>
      <p:pic>
        <p:nvPicPr>
          <p:cNvPr id="12" name="Image 11">
            <a:extLst>
              <a:ext uri="{FF2B5EF4-FFF2-40B4-BE49-F238E27FC236}">
                <a16:creationId xmlns:a16="http://schemas.microsoft.com/office/drawing/2014/main" id="{3657D5E4-5909-3ADC-1DD6-4F910862DED3}"/>
              </a:ext>
            </a:extLst>
          </p:cNvPr>
          <p:cNvPicPr>
            <a:picLocks noChangeAspect="1"/>
          </p:cNvPicPr>
          <p:nvPr/>
        </p:nvPicPr>
        <p:blipFill>
          <a:blip r:embed="rId3"/>
          <a:stretch>
            <a:fillRect/>
          </a:stretch>
        </p:blipFill>
        <p:spPr>
          <a:xfrm>
            <a:off x="558467" y="471450"/>
            <a:ext cx="2570647" cy="909241"/>
          </a:xfrm>
          <a:prstGeom prst="rect">
            <a:avLst/>
          </a:prstGeom>
        </p:spPr>
      </p:pic>
      <p:pic>
        <p:nvPicPr>
          <p:cNvPr id="3" name="Image 2">
            <a:extLst>
              <a:ext uri="{FF2B5EF4-FFF2-40B4-BE49-F238E27FC236}">
                <a16:creationId xmlns:a16="http://schemas.microsoft.com/office/drawing/2014/main" id="{F275E737-F3DA-53D6-62C9-D8F1CE84F579}"/>
              </a:ext>
            </a:extLst>
          </p:cNvPr>
          <p:cNvPicPr>
            <a:picLocks noChangeAspect="1"/>
          </p:cNvPicPr>
          <p:nvPr/>
        </p:nvPicPr>
        <p:blipFill>
          <a:blip r:embed="rId4"/>
          <a:stretch>
            <a:fillRect/>
          </a:stretch>
        </p:blipFill>
        <p:spPr>
          <a:xfrm rot="17310068">
            <a:off x="1459245" y="3964173"/>
            <a:ext cx="4515505" cy="764922"/>
          </a:xfrm>
          <a:prstGeom prst="rect">
            <a:avLst/>
          </a:prstGeom>
        </p:spPr>
      </p:pic>
    </p:spTree>
    <p:extLst>
      <p:ext uri="{BB962C8B-B14F-4D97-AF65-F5344CB8AC3E}">
        <p14:creationId xmlns:p14="http://schemas.microsoft.com/office/powerpoint/2010/main" val="168424309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6536FB6-691E-0FAF-A2C8-D7AEDB8D055B}"/>
            </a:ext>
          </a:extLst>
        </p:cNvPr>
        <p:cNvGrpSpPr/>
        <p:nvPr/>
      </p:nvGrpSpPr>
      <p:grpSpPr>
        <a:xfrm>
          <a:off x="0" y="0"/>
          <a:ext cx="0" cy="0"/>
          <a:chOff x="0" y="0"/>
          <a:chExt cx="0" cy="0"/>
        </a:xfrm>
      </p:grpSpPr>
      <p:grpSp>
        <p:nvGrpSpPr>
          <p:cNvPr id="8" name="Groupe 7">
            <a:extLst>
              <a:ext uri="{FF2B5EF4-FFF2-40B4-BE49-F238E27FC236}">
                <a16:creationId xmlns:a16="http://schemas.microsoft.com/office/drawing/2014/main" id="{71089781-69DD-5B5E-BBBD-3548BD345823}"/>
              </a:ext>
            </a:extLst>
          </p:cNvPr>
          <p:cNvGrpSpPr/>
          <p:nvPr/>
        </p:nvGrpSpPr>
        <p:grpSpPr>
          <a:xfrm>
            <a:off x="626923" y="316545"/>
            <a:ext cx="567417" cy="567417"/>
            <a:chOff x="4900992" y="2306745"/>
            <a:chExt cx="567417" cy="567417"/>
          </a:xfrm>
        </p:grpSpPr>
        <p:sp>
          <p:nvSpPr>
            <p:cNvPr id="9" name="Ellipse 8">
              <a:extLst>
                <a:ext uri="{FF2B5EF4-FFF2-40B4-BE49-F238E27FC236}">
                  <a16:creationId xmlns:a16="http://schemas.microsoft.com/office/drawing/2014/main" id="{A4818177-026D-C90A-D63C-AF075863EB61}"/>
                </a:ext>
              </a:extLst>
            </p:cNvPr>
            <p:cNvSpPr/>
            <p:nvPr/>
          </p:nvSpPr>
          <p:spPr>
            <a:xfrm>
              <a:off x="4900992" y="2306745"/>
              <a:ext cx="567417" cy="567417"/>
            </a:xfrm>
            <a:prstGeom prst="ellipse">
              <a:avLst/>
            </a:prstGeom>
            <a:solidFill>
              <a:srgbClr val="20B4D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dirty="0">
                <a:latin typeface="Raleway" pitchFamily="2" charset="0"/>
              </a:endParaRPr>
            </a:p>
          </p:txBody>
        </p:sp>
        <p:sp>
          <p:nvSpPr>
            <p:cNvPr id="10" name="ZoneTexte 9">
              <a:extLst>
                <a:ext uri="{FF2B5EF4-FFF2-40B4-BE49-F238E27FC236}">
                  <a16:creationId xmlns:a16="http://schemas.microsoft.com/office/drawing/2014/main" id="{93293F10-B928-4F96-EE2E-EFB42F6717FC}"/>
                </a:ext>
              </a:extLst>
            </p:cNvPr>
            <p:cNvSpPr txBox="1"/>
            <p:nvPr/>
          </p:nvSpPr>
          <p:spPr>
            <a:xfrm>
              <a:off x="4945941" y="2370446"/>
              <a:ext cx="477520" cy="400110"/>
            </a:xfrm>
            <a:prstGeom prst="rect">
              <a:avLst/>
            </a:prstGeom>
            <a:noFill/>
          </p:spPr>
          <p:txBody>
            <a:bodyPr wrap="square" rtlCol="0">
              <a:spAutoFit/>
            </a:bodyPr>
            <a:lstStyle/>
            <a:p>
              <a:pPr algn="ctr"/>
              <a:r>
                <a:rPr lang="fr-FR" sz="2000" dirty="0">
                  <a:solidFill>
                    <a:schemeClr val="bg1"/>
                  </a:solidFill>
                  <a:latin typeface="Raleway" pitchFamily="2" charset="0"/>
                </a:rPr>
                <a:t>5</a:t>
              </a:r>
            </a:p>
          </p:txBody>
        </p:sp>
      </p:grpSp>
      <p:sp>
        <p:nvSpPr>
          <p:cNvPr id="11" name="ZoneTexte 10">
            <a:extLst>
              <a:ext uri="{FF2B5EF4-FFF2-40B4-BE49-F238E27FC236}">
                <a16:creationId xmlns:a16="http://schemas.microsoft.com/office/drawing/2014/main" id="{376D7B4F-CEBD-8670-63D9-0454C8BE0921}"/>
              </a:ext>
            </a:extLst>
          </p:cNvPr>
          <p:cNvSpPr txBox="1"/>
          <p:nvPr/>
        </p:nvSpPr>
        <p:spPr>
          <a:xfrm>
            <a:off x="1330729" y="401968"/>
            <a:ext cx="5914546" cy="400110"/>
          </a:xfrm>
          <a:prstGeom prst="rect">
            <a:avLst/>
          </a:prstGeom>
          <a:noFill/>
        </p:spPr>
        <p:txBody>
          <a:bodyPr wrap="square" rtlCol="0">
            <a:spAutoFit/>
          </a:bodyPr>
          <a:lstStyle/>
          <a:p>
            <a:r>
              <a:rPr lang="fr-FR" sz="2000" b="1" dirty="0">
                <a:solidFill>
                  <a:srgbClr val="20B4D1"/>
                </a:solidFill>
                <a:latin typeface="Raleway" pitchFamily="2" charset="0"/>
              </a:rPr>
              <a:t>Gestion des signalements</a:t>
            </a:r>
          </a:p>
        </p:txBody>
      </p:sp>
      <p:pic>
        <p:nvPicPr>
          <p:cNvPr id="12" name="object 7">
            <a:extLst>
              <a:ext uri="{FF2B5EF4-FFF2-40B4-BE49-F238E27FC236}">
                <a16:creationId xmlns:a16="http://schemas.microsoft.com/office/drawing/2014/main" id="{19CD3769-802A-7FC0-0C11-6E595A4F5351}"/>
              </a:ext>
            </a:extLst>
          </p:cNvPr>
          <p:cNvPicPr/>
          <p:nvPr/>
        </p:nvPicPr>
        <p:blipFill>
          <a:blip r:embed="rId2" cstate="print"/>
          <a:stretch>
            <a:fillRect/>
          </a:stretch>
        </p:blipFill>
        <p:spPr>
          <a:xfrm>
            <a:off x="10360801" y="6145306"/>
            <a:ext cx="1563547" cy="372879"/>
          </a:xfrm>
          <a:prstGeom prst="rect">
            <a:avLst/>
          </a:prstGeom>
        </p:spPr>
      </p:pic>
      <p:sp>
        <p:nvSpPr>
          <p:cNvPr id="2" name="Rectangle 1">
            <a:extLst>
              <a:ext uri="{FF2B5EF4-FFF2-40B4-BE49-F238E27FC236}">
                <a16:creationId xmlns:a16="http://schemas.microsoft.com/office/drawing/2014/main" id="{E5BFE945-C5D6-F8F9-09EC-4F9F3011499F}"/>
              </a:ext>
            </a:extLst>
          </p:cNvPr>
          <p:cNvSpPr/>
          <p:nvPr/>
        </p:nvSpPr>
        <p:spPr>
          <a:xfrm>
            <a:off x="884524" y="1214147"/>
            <a:ext cx="10696356" cy="1059150"/>
          </a:xfrm>
          <a:prstGeom prst="rect">
            <a:avLst/>
          </a:prstGeom>
          <a:noFill/>
          <a:ln w="28575">
            <a:solidFill>
              <a:srgbClr val="04445E"/>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pic>
        <p:nvPicPr>
          <p:cNvPr id="3" name="Graphique 2" descr="Cible">
            <a:extLst>
              <a:ext uri="{FF2B5EF4-FFF2-40B4-BE49-F238E27FC236}">
                <a16:creationId xmlns:a16="http://schemas.microsoft.com/office/drawing/2014/main" id="{2D560806-237B-B52D-BF98-B0ED3C49091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26923" y="1460900"/>
            <a:ext cx="515202" cy="515202"/>
          </a:xfrm>
          <a:prstGeom prst="rect">
            <a:avLst/>
          </a:prstGeom>
        </p:spPr>
      </p:pic>
      <p:sp>
        <p:nvSpPr>
          <p:cNvPr id="6" name="ZoneTexte 5">
            <a:extLst>
              <a:ext uri="{FF2B5EF4-FFF2-40B4-BE49-F238E27FC236}">
                <a16:creationId xmlns:a16="http://schemas.microsoft.com/office/drawing/2014/main" id="{6919B07C-9772-9955-17DC-C1946A862997}"/>
              </a:ext>
            </a:extLst>
          </p:cNvPr>
          <p:cNvSpPr txBox="1"/>
          <p:nvPr/>
        </p:nvSpPr>
        <p:spPr>
          <a:xfrm>
            <a:off x="1330730" y="1460900"/>
            <a:ext cx="9737764" cy="523220"/>
          </a:xfrm>
          <a:prstGeom prst="rect">
            <a:avLst/>
          </a:prstGeom>
          <a:noFill/>
        </p:spPr>
        <p:txBody>
          <a:bodyPr wrap="square">
            <a:spAutoFit/>
          </a:bodyPr>
          <a:lstStyle/>
          <a:p>
            <a:pPr algn="ctr"/>
            <a:r>
              <a:rPr lang="fr-FR" sz="1400" b="1" i="0" u="none" strike="noStrike" baseline="0" dirty="0">
                <a:solidFill>
                  <a:srgbClr val="04445E"/>
                </a:solidFill>
                <a:latin typeface="Raleway" pitchFamily="2" charset="0"/>
              </a:rPr>
              <a:t>«</a:t>
            </a:r>
            <a:r>
              <a:rPr lang="fr-FR" sz="1400" b="1" i="1" u="none" strike="noStrike" baseline="0" dirty="0">
                <a:solidFill>
                  <a:srgbClr val="04445E"/>
                </a:solidFill>
                <a:latin typeface="Raleway" pitchFamily="2" charset="0"/>
              </a:rPr>
              <a:t> Après une refonte des procédures de recueil des signalements en 2023, l’année 2024 a permis de mettre en œuvre les nouvelles procédures pour en retirer des éléments statistiques plus fins</a:t>
            </a:r>
            <a:r>
              <a:rPr lang="fr-FR" sz="1400" b="1" i="0" u="none" strike="noStrike" baseline="0" dirty="0">
                <a:solidFill>
                  <a:srgbClr val="04445E"/>
                </a:solidFill>
                <a:latin typeface="Raleway" pitchFamily="2" charset="0"/>
              </a:rPr>
              <a:t>. » </a:t>
            </a:r>
            <a:endParaRPr lang="fr-FR" sz="1400" b="1" dirty="0">
              <a:solidFill>
                <a:srgbClr val="04445E"/>
              </a:solidFill>
              <a:latin typeface="Raleway" pitchFamily="2" charset="0"/>
            </a:endParaRPr>
          </a:p>
        </p:txBody>
      </p:sp>
      <p:sp>
        <p:nvSpPr>
          <p:cNvPr id="14" name="ZoneTexte 13">
            <a:extLst>
              <a:ext uri="{FF2B5EF4-FFF2-40B4-BE49-F238E27FC236}">
                <a16:creationId xmlns:a16="http://schemas.microsoft.com/office/drawing/2014/main" id="{91735BFE-7D9F-6B72-5EC6-B093370FF155}"/>
              </a:ext>
            </a:extLst>
          </p:cNvPr>
          <p:cNvSpPr txBox="1"/>
          <p:nvPr/>
        </p:nvSpPr>
        <p:spPr>
          <a:xfrm>
            <a:off x="144738" y="2540730"/>
            <a:ext cx="6408462" cy="1692771"/>
          </a:xfrm>
          <a:prstGeom prst="rect">
            <a:avLst/>
          </a:prstGeom>
          <a:noFill/>
        </p:spPr>
        <p:txBody>
          <a:bodyPr wrap="square">
            <a:spAutoFit/>
          </a:bodyPr>
          <a:lstStyle/>
          <a:p>
            <a:pPr algn="just">
              <a:buNone/>
            </a:pPr>
            <a:r>
              <a:rPr lang="fr-FR" sz="1300" b="1" dirty="0">
                <a:solidFill>
                  <a:srgbClr val="04445E"/>
                </a:solidFill>
                <a:latin typeface="Raleway" pitchFamily="2" charset="0"/>
              </a:rPr>
              <a:t>En 2024, l’AFA a constaté une forte hausse des signalements :</a:t>
            </a:r>
          </a:p>
          <a:p>
            <a:pPr algn="just">
              <a:buNone/>
            </a:pPr>
            <a:endParaRPr lang="fr-FR" sz="1300" dirty="0">
              <a:latin typeface="Raleway" pitchFamily="2" charset="0"/>
            </a:endParaRPr>
          </a:p>
          <a:p>
            <a:pPr marL="171450" indent="-171450" algn="just">
              <a:buFont typeface="Arial" panose="020B0604020202020204" pitchFamily="34" charset="0"/>
              <a:buChar char="•"/>
            </a:pPr>
            <a:r>
              <a:rPr lang="fr-FR" sz="1300" b="1" dirty="0">
                <a:solidFill>
                  <a:srgbClr val="20B4D1"/>
                </a:solidFill>
                <a:latin typeface="Raleway" pitchFamily="2" charset="0"/>
              </a:rPr>
              <a:t>802 signalements reçus</a:t>
            </a:r>
            <a:r>
              <a:rPr lang="fr-FR" sz="1300" dirty="0">
                <a:latin typeface="Raleway" pitchFamily="2" charset="0"/>
              </a:rPr>
              <a:t>, soit une </a:t>
            </a:r>
            <a:r>
              <a:rPr lang="fr-FR" sz="1300" b="1" dirty="0">
                <a:solidFill>
                  <a:srgbClr val="20B4D1"/>
                </a:solidFill>
                <a:latin typeface="Raleway" pitchFamily="2" charset="0"/>
              </a:rPr>
              <a:t>augmentation de 84 %</a:t>
            </a:r>
            <a:r>
              <a:rPr lang="fr-FR" sz="1300" dirty="0">
                <a:solidFill>
                  <a:srgbClr val="20B4D1"/>
                </a:solidFill>
                <a:latin typeface="Raleway" pitchFamily="2" charset="0"/>
              </a:rPr>
              <a:t> </a:t>
            </a:r>
            <a:r>
              <a:rPr lang="fr-FR" sz="1300" dirty="0">
                <a:latin typeface="Raleway" pitchFamily="2" charset="0"/>
              </a:rPr>
              <a:t>par rapport à 2023 (435 signalements)</a:t>
            </a:r>
          </a:p>
          <a:p>
            <a:pPr marL="171450" indent="-171450" algn="just">
              <a:buFont typeface="Arial" panose="020B0604020202020204" pitchFamily="34" charset="0"/>
              <a:buChar char="•"/>
            </a:pPr>
            <a:r>
              <a:rPr lang="fr-FR" sz="1300" b="1" dirty="0">
                <a:solidFill>
                  <a:srgbClr val="20B4D1"/>
                </a:solidFill>
                <a:latin typeface="Raleway" pitchFamily="2" charset="0"/>
              </a:rPr>
              <a:t>219 doublons </a:t>
            </a:r>
            <a:r>
              <a:rPr lang="fr-FR" sz="1300" dirty="0">
                <a:latin typeface="Raleway" pitchFamily="2" charset="0"/>
              </a:rPr>
              <a:t>identifiés, souvent déposés plusieurs fois par un même auteur</a:t>
            </a:r>
          </a:p>
          <a:p>
            <a:pPr marL="171450" indent="-171450" algn="just">
              <a:buFont typeface="Arial" panose="020B0604020202020204" pitchFamily="34" charset="0"/>
              <a:buChar char="•"/>
            </a:pPr>
            <a:r>
              <a:rPr lang="fr-FR" sz="1300" b="1" dirty="0">
                <a:solidFill>
                  <a:srgbClr val="20B4D1"/>
                </a:solidFill>
                <a:latin typeface="Raleway" pitchFamily="2" charset="0"/>
              </a:rPr>
              <a:t>76 % des signalements </a:t>
            </a:r>
            <a:r>
              <a:rPr lang="fr-FR" sz="1300" dirty="0">
                <a:latin typeface="Raleway" pitchFamily="2" charset="0"/>
              </a:rPr>
              <a:t>reçus via le formulaire en ligne du site de l’AFA</a:t>
            </a:r>
          </a:p>
          <a:p>
            <a:pPr marL="171450" indent="-171450" algn="just">
              <a:buFont typeface="Arial" panose="020B0604020202020204" pitchFamily="34" charset="0"/>
              <a:buChar char="•"/>
            </a:pPr>
            <a:r>
              <a:rPr lang="fr-FR" sz="1300" b="1" dirty="0">
                <a:solidFill>
                  <a:srgbClr val="20B4D1"/>
                </a:solidFill>
                <a:latin typeface="Raleway" pitchFamily="2" charset="0"/>
              </a:rPr>
              <a:t>54 % jugés exploitables</a:t>
            </a:r>
            <a:r>
              <a:rPr lang="fr-FR" sz="1300" dirty="0">
                <a:latin typeface="Raleway" pitchFamily="2" charset="0"/>
              </a:rPr>
              <a:t>, en légère baisse par rapport à 2023 (62 %)</a:t>
            </a:r>
          </a:p>
          <a:p>
            <a:pPr marL="171450" indent="-171450" algn="just">
              <a:buFont typeface="Arial" panose="020B0604020202020204" pitchFamily="34" charset="0"/>
              <a:buChar char="•"/>
            </a:pPr>
            <a:r>
              <a:rPr lang="fr-FR" sz="1300" b="1" dirty="0">
                <a:solidFill>
                  <a:srgbClr val="20B4D1"/>
                </a:solidFill>
                <a:latin typeface="Raleway" pitchFamily="2" charset="0"/>
              </a:rPr>
              <a:t>40% des alertes hors doublons </a:t>
            </a:r>
            <a:r>
              <a:rPr lang="fr-FR" sz="1300" dirty="0">
                <a:latin typeface="Raleway" pitchFamily="2" charset="0"/>
              </a:rPr>
              <a:t>ne relevaient pas de la compétence de l’AFA</a:t>
            </a:r>
          </a:p>
        </p:txBody>
      </p:sp>
      <p:pic>
        <p:nvPicPr>
          <p:cNvPr id="16" name="Image 15" descr="Une image contenant diagramme, croquis, ligne, conception&#10;&#10;Le contenu généré par l’IA peut être incorrect.">
            <a:extLst>
              <a:ext uri="{FF2B5EF4-FFF2-40B4-BE49-F238E27FC236}">
                <a16:creationId xmlns:a16="http://schemas.microsoft.com/office/drawing/2014/main" id="{84148771-584E-DA42-BDA1-F9719648E2EA}"/>
              </a:ext>
            </a:extLst>
          </p:cNvPr>
          <p:cNvPicPr>
            <a:picLocks noChangeAspect="1"/>
          </p:cNvPicPr>
          <p:nvPr/>
        </p:nvPicPr>
        <p:blipFill>
          <a:blip r:embed="rId5"/>
          <a:stretch>
            <a:fillRect/>
          </a:stretch>
        </p:blipFill>
        <p:spPr>
          <a:xfrm>
            <a:off x="6898287" y="2985284"/>
            <a:ext cx="4926433" cy="2932400"/>
          </a:xfrm>
          <a:prstGeom prst="rect">
            <a:avLst/>
          </a:prstGeom>
          <a:ln w="38100">
            <a:solidFill>
              <a:srgbClr val="04445E"/>
            </a:solidFill>
          </a:ln>
        </p:spPr>
      </p:pic>
      <p:sp>
        <p:nvSpPr>
          <p:cNvPr id="17" name="ZoneTexte 16">
            <a:extLst>
              <a:ext uri="{FF2B5EF4-FFF2-40B4-BE49-F238E27FC236}">
                <a16:creationId xmlns:a16="http://schemas.microsoft.com/office/drawing/2014/main" id="{8C89AAC0-28E9-3471-0772-FFD757B0167D}"/>
              </a:ext>
            </a:extLst>
          </p:cNvPr>
          <p:cNvSpPr txBox="1"/>
          <p:nvPr/>
        </p:nvSpPr>
        <p:spPr>
          <a:xfrm>
            <a:off x="6757597" y="2475402"/>
            <a:ext cx="1920719" cy="307777"/>
          </a:xfrm>
          <a:prstGeom prst="rect">
            <a:avLst/>
          </a:prstGeom>
          <a:noFill/>
        </p:spPr>
        <p:txBody>
          <a:bodyPr wrap="none" rtlCol="0">
            <a:spAutoFit/>
          </a:bodyPr>
          <a:lstStyle/>
          <a:p>
            <a:r>
              <a:rPr lang="fr-FR" sz="1400" b="1" dirty="0">
                <a:solidFill>
                  <a:srgbClr val="04445E"/>
                </a:solidFill>
                <a:latin typeface="Raleway" pitchFamily="2" charset="0"/>
              </a:rPr>
              <a:t>Les faits dénoncés : </a:t>
            </a:r>
          </a:p>
        </p:txBody>
      </p:sp>
      <p:sp>
        <p:nvSpPr>
          <p:cNvPr id="19" name="ZoneTexte 18">
            <a:extLst>
              <a:ext uri="{FF2B5EF4-FFF2-40B4-BE49-F238E27FC236}">
                <a16:creationId xmlns:a16="http://schemas.microsoft.com/office/drawing/2014/main" id="{07E507DE-8A16-A326-FA26-074ADABE9633}"/>
              </a:ext>
            </a:extLst>
          </p:cNvPr>
          <p:cNvSpPr txBox="1"/>
          <p:nvPr/>
        </p:nvSpPr>
        <p:spPr>
          <a:xfrm>
            <a:off x="144738" y="4500934"/>
            <a:ext cx="6612859" cy="1892826"/>
          </a:xfrm>
          <a:prstGeom prst="rect">
            <a:avLst/>
          </a:prstGeom>
          <a:noFill/>
        </p:spPr>
        <p:txBody>
          <a:bodyPr wrap="square">
            <a:spAutoFit/>
          </a:bodyPr>
          <a:lstStyle/>
          <a:p>
            <a:pPr>
              <a:buNone/>
            </a:pPr>
            <a:r>
              <a:rPr lang="fr-FR" sz="1300" b="1" dirty="0">
                <a:solidFill>
                  <a:srgbClr val="04445E"/>
                </a:solidFill>
                <a:latin typeface="Raleway" pitchFamily="2" charset="0"/>
              </a:rPr>
              <a:t>Parmi les alertes relevant d’une infraction pénale :</a:t>
            </a:r>
          </a:p>
          <a:p>
            <a:pPr>
              <a:buNone/>
            </a:pPr>
            <a:endParaRPr lang="fr-FR" sz="1300" dirty="0">
              <a:latin typeface="Raleway" pitchFamily="2" charset="0"/>
            </a:endParaRPr>
          </a:p>
          <a:p>
            <a:pPr marL="285750" indent="-285750">
              <a:buFont typeface="Arial" panose="020B0604020202020204" pitchFamily="34" charset="0"/>
              <a:buChar char="•"/>
            </a:pPr>
            <a:r>
              <a:rPr lang="fr-FR" sz="1300" b="1" dirty="0">
                <a:solidFill>
                  <a:srgbClr val="20B4D1"/>
                </a:solidFill>
                <a:latin typeface="Raleway" pitchFamily="2" charset="0"/>
              </a:rPr>
              <a:t>58 signalements transmis</a:t>
            </a:r>
            <a:r>
              <a:rPr lang="fr-FR" sz="1300" dirty="0">
                <a:solidFill>
                  <a:srgbClr val="20B4D1"/>
                </a:solidFill>
                <a:latin typeface="Raleway" pitchFamily="2" charset="0"/>
              </a:rPr>
              <a:t> </a:t>
            </a:r>
            <a:r>
              <a:rPr lang="fr-FR" sz="1300" dirty="0">
                <a:latin typeface="Raleway" pitchFamily="2" charset="0"/>
              </a:rPr>
              <a:t>à des autorités externes (contre 34 en 2023)</a:t>
            </a:r>
          </a:p>
          <a:p>
            <a:pPr marL="285750" indent="-285750">
              <a:buFont typeface="Arial" panose="020B0604020202020204" pitchFamily="34" charset="0"/>
              <a:buChar char="•"/>
            </a:pPr>
            <a:r>
              <a:rPr lang="fr-FR" sz="1300" b="1" dirty="0">
                <a:solidFill>
                  <a:srgbClr val="20B4D1"/>
                </a:solidFill>
                <a:latin typeface="Raleway" pitchFamily="2" charset="0"/>
              </a:rPr>
              <a:t>17 transmis au procureur de la République</a:t>
            </a:r>
            <a:r>
              <a:rPr lang="fr-FR" sz="1300" dirty="0">
                <a:solidFill>
                  <a:srgbClr val="20B4D1"/>
                </a:solidFill>
                <a:latin typeface="Raleway" pitchFamily="2" charset="0"/>
              </a:rPr>
              <a:t> </a:t>
            </a:r>
            <a:r>
              <a:rPr lang="fr-FR" sz="1300" dirty="0">
                <a:latin typeface="Raleway" pitchFamily="2" charset="0"/>
              </a:rPr>
              <a:t>sur le fondement de l’article 40 du CPP pour des faits pouvant constituer des atteintes à la probité (contre 11 en 2023)</a:t>
            </a:r>
          </a:p>
          <a:p>
            <a:pPr marL="285750" indent="-285750">
              <a:buFont typeface="Arial" panose="020B0604020202020204" pitchFamily="34" charset="0"/>
              <a:buChar char="•"/>
            </a:pPr>
            <a:r>
              <a:rPr lang="fr-FR" sz="1300" b="1" dirty="0">
                <a:solidFill>
                  <a:srgbClr val="20B4D1"/>
                </a:solidFill>
                <a:latin typeface="Raleway" pitchFamily="2" charset="0"/>
              </a:rPr>
              <a:t>35 transmis à d’autres autorités ou services compétents</a:t>
            </a:r>
            <a:r>
              <a:rPr lang="fr-FR" sz="1300" dirty="0">
                <a:solidFill>
                  <a:srgbClr val="20B4D1"/>
                </a:solidFill>
                <a:latin typeface="Raleway" pitchFamily="2" charset="0"/>
              </a:rPr>
              <a:t> </a:t>
            </a:r>
            <a:r>
              <a:rPr lang="fr-FR" sz="1300" dirty="0">
                <a:latin typeface="Raleway" pitchFamily="2" charset="0"/>
              </a:rPr>
              <a:t>(Tracfin, juridictions financières, inspections, déontologues, etc.), soit une forte hausse (23 en 2023)</a:t>
            </a:r>
          </a:p>
          <a:p>
            <a:pPr marL="285750" indent="-285750">
              <a:buFont typeface="Arial" panose="020B0604020202020204" pitchFamily="34" charset="0"/>
              <a:buChar char="•"/>
            </a:pPr>
            <a:r>
              <a:rPr lang="fr-FR" sz="1300" b="1" dirty="0">
                <a:solidFill>
                  <a:srgbClr val="20B4D1"/>
                </a:solidFill>
                <a:latin typeface="Raleway" pitchFamily="2" charset="0"/>
              </a:rPr>
              <a:t>6 transmis à d’autres autorités externes de recueil des signalements (AERS)</a:t>
            </a:r>
            <a:endParaRPr lang="fr-FR" sz="1300" dirty="0">
              <a:solidFill>
                <a:srgbClr val="20B4D1"/>
              </a:solidFill>
              <a:latin typeface="Raleway" pitchFamily="2" charset="0"/>
            </a:endParaRPr>
          </a:p>
        </p:txBody>
      </p:sp>
    </p:spTree>
    <p:extLst>
      <p:ext uri="{BB962C8B-B14F-4D97-AF65-F5344CB8AC3E}">
        <p14:creationId xmlns:p14="http://schemas.microsoft.com/office/powerpoint/2010/main" val="383327687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oneTexte 4">
            <a:extLst>
              <a:ext uri="{FF2B5EF4-FFF2-40B4-BE49-F238E27FC236}">
                <a16:creationId xmlns:a16="http://schemas.microsoft.com/office/drawing/2014/main" id="{961DFE3E-42C2-DA0D-613A-FC43D4310D37}"/>
              </a:ext>
            </a:extLst>
          </p:cNvPr>
          <p:cNvSpPr txBox="1"/>
          <p:nvPr/>
        </p:nvSpPr>
        <p:spPr>
          <a:xfrm>
            <a:off x="377956" y="1513044"/>
            <a:ext cx="11128262" cy="646331"/>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fr-FR" b="1" u="none" strike="noStrike" kern="1200" cap="none" spc="0" normalizeH="0" baseline="0" noProof="0" dirty="0">
                <a:ln>
                  <a:noFill/>
                </a:ln>
                <a:solidFill>
                  <a:srgbClr val="04445E"/>
                </a:solidFill>
                <a:effectLst/>
                <a:uLnTx/>
                <a:uFillTx/>
                <a:latin typeface="Raleway" panose="020B0003030101060003" pitchFamily="34" charset="0"/>
              </a:rPr>
              <a:t>En 2024, l’AFA a poursuivi ses efforts en matière de stratégie de lutte contre la corruption à l’international : </a:t>
            </a:r>
          </a:p>
        </p:txBody>
      </p:sp>
      <p:grpSp>
        <p:nvGrpSpPr>
          <p:cNvPr id="8" name="Groupe 7">
            <a:extLst>
              <a:ext uri="{FF2B5EF4-FFF2-40B4-BE49-F238E27FC236}">
                <a16:creationId xmlns:a16="http://schemas.microsoft.com/office/drawing/2014/main" id="{966046F9-522F-B582-413B-98ADBC88AD99}"/>
              </a:ext>
            </a:extLst>
          </p:cNvPr>
          <p:cNvGrpSpPr/>
          <p:nvPr/>
        </p:nvGrpSpPr>
        <p:grpSpPr>
          <a:xfrm>
            <a:off x="626923" y="316545"/>
            <a:ext cx="567417" cy="567417"/>
            <a:chOff x="4900992" y="2306745"/>
            <a:chExt cx="567417" cy="567417"/>
          </a:xfrm>
        </p:grpSpPr>
        <p:sp>
          <p:nvSpPr>
            <p:cNvPr id="9" name="Ellipse 8">
              <a:extLst>
                <a:ext uri="{FF2B5EF4-FFF2-40B4-BE49-F238E27FC236}">
                  <a16:creationId xmlns:a16="http://schemas.microsoft.com/office/drawing/2014/main" id="{5DD68603-3E0E-D0B8-6884-D1CB918A58CD}"/>
                </a:ext>
              </a:extLst>
            </p:cNvPr>
            <p:cNvSpPr/>
            <p:nvPr/>
          </p:nvSpPr>
          <p:spPr>
            <a:xfrm>
              <a:off x="4900992" y="2306745"/>
              <a:ext cx="567417" cy="567417"/>
            </a:xfrm>
            <a:prstGeom prst="ellipse">
              <a:avLst/>
            </a:prstGeom>
            <a:solidFill>
              <a:srgbClr val="20B4D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dirty="0">
                <a:latin typeface="Raleway" pitchFamily="2" charset="0"/>
              </a:endParaRPr>
            </a:p>
          </p:txBody>
        </p:sp>
        <p:sp>
          <p:nvSpPr>
            <p:cNvPr id="10" name="ZoneTexte 9">
              <a:extLst>
                <a:ext uri="{FF2B5EF4-FFF2-40B4-BE49-F238E27FC236}">
                  <a16:creationId xmlns:a16="http://schemas.microsoft.com/office/drawing/2014/main" id="{0A18CDB4-F880-8D24-846A-35A4B9645298}"/>
                </a:ext>
              </a:extLst>
            </p:cNvPr>
            <p:cNvSpPr txBox="1"/>
            <p:nvPr/>
          </p:nvSpPr>
          <p:spPr>
            <a:xfrm>
              <a:off x="4945941" y="2370446"/>
              <a:ext cx="477520" cy="400110"/>
            </a:xfrm>
            <a:prstGeom prst="rect">
              <a:avLst/>
            </a:prstGeom>
            <a:noFill/>
          </p:spPr>
          <p:txBody>
            <a:bodyPr wrap="square" rtlCol="0">
              <a:spAutoFit/>
            </a:bodyPr>
            <a:lstStyle/>
            <a:p>
              <a:pPr algn="ctr"/>
              <a:r>
                <a:rPr lang="fr-FR" sz="2000" dirty="0">
                  <a:solidFill>
                    <a:schemeClr val="bg1"/>
                  </a:solidFill>
                  <a:latin typeface="Raleway" pitchFamily="2" charset="0"/>
                </a:rPr>
                <a:t>6</a:t>
              </a:r>
            </a:p>
          </p:txBody>
        </p:sp>
      </p:grpSp>
      <p:sp>
        <p:nvSpPr>
          <p:cNvPr id="11" name="ZoneTexte 10">
            <a:extLst>
              <a:ext uri="{FF2B5EF4-FFF2-40B4-BE49-F238E27FC236}">
                <a16:creationId xmlns:a16="http://schemas.microsoft.com/office/drawing/2014/main" id="{B362A113-F35D-C04F-CDD1-43F98CAADC99}"/>
              </a:ext>
            </a:extLst>
          </p:cNvPr>
          <p:cNvSpPr txBox="1"/>
          <p:nvPr/>
        </p:nvSpPr>
        <p:spPr>
          <a:xfrm>
            <a:off x="1239289" y="400198"/>
            <a:ext cx="10685059" cy="400110"/>
          </a:xfrm>
          <a:prstGeom prst="rect">
            <a:avLst/>
          </a:prstGeom>
          <a:noFill/>
        </p:spPr>
        <p:txBody>
          <a:bodyPr wrap="square" rtlCol="0">
            <a:spAutoFit/>
          </a:bodyPr>
          <a:lstStyle/>
          <a:p>
            <a:r>
              <a:rPr lang="fr-FR" sz="2000" b="1" dirty="0">
                <a:solidFill>
                  <a:srgbClr val="20B4D1"/>
                </a:solidFill>
                <a:latin typeface="Raleway" pitchFamily="2" charset="0"/>
              </a:rPr>
              <a:t>Renforcement de la stratégie de lutte contre la corruption à l’international</a:t>
            </a:r>
          </a:p>
        </p:txBody>
      </p:sp>
      <p:pic>
        <p:nvPicPr>
          <p:cNvPr id="12" name="object 7">
            <a:extLst>
              <a:ext uri="{FF2B5EF4-FFF2-40B4-BE49-F238E27FC236}">
                <a16:creationId xmlns:a16="http://schemas.microsoft.com/office/drawing/2014/main" id="{0FDBDBC1-8DEB-1BB2-05D9-C4C295513DE9}"/>
              </a:ext>
            </a:extLst>
          </p:cNvPr>
          <p:cNvPicPr/>
          <p:nvPr/>
        </p:nvPicPr>
        <p:blipFill>
          <a:blip r:embed="rId2" cstate="print"/>
          <a:stretch>
            <a:fillRect/>
          </a:stretch>
        </p:blipFill>
        <p:spPr>
          <a:xfrm>
            <a:off x="10360801" y="6145306"/>
            <a:ext cx="1563547" cy="372879"/>
          </a:xfrm>
          <a:prstGeom prst="rect">
            <a:avLst/>
          </a:prstGeom>
        </p:spPr>
      </p:pic>
      <p:sp>
        <p:nvSpPr>
          <p:cNvPr id="2" name="Rectangle 1">
            <a:extLst>
              <a:ext uri="{FF2B5EF4-FFF2-40B4-BE49-F238E27FC236}">
                <a16:creationId xmlns:a16="http://schemas.microsoft.com/office/drawing/2014/main" id="{0F8D20B9-9F11-91DF-2A89-7D25A497CEA0}"/>
              </a:ext>
            </a:extLst>
          </p:cNvPr>
          <p:cNvSpPr>
            <a:spLocks noChangeArrowheads="1"/>
          </p:cNvSpPr>
          <p:nvPr/>
        </p:nvSpPr>
        <p:spPr bwMode="auto">
          <a:xfrm>
            <a:off x="380355" y="2306668"/>
            <a:ext cx="11431290" cy="32932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285750" marR="0" lvl="0" indent="-285750" algn="just"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fr-FR" altLang="fr-FR" sz="1600" b="1" i="0" u="none" strike="noStrike" cap="none" normalizeH="0" baseline="0" dirty="0">
                <a:ln>
                  <a:noFill/>
                </a:ln>
                <a:solidFill>
                  <a:srgbClr val="20B4D1"/>
                </a:solidFill>
                <a:effectLst/>
                <a:latin typeface="Raleway" pitchFamily="2" charset="0"/>
              </a:rPr>
              <a:t>Coopération bilatérale renforcée</a:t>
            </a:r>
            <a:r>
              <a:rPr kumimoji="0" lang="fr-FR" altLang="fr-FR" sz="1600" b="0" i="0" u="none" strike="noStrike" cap="none" normalizeH="0" baseline="0" dirty="0">
                <a:ln>
                  <a:noFill/>
                </a:ln>
                <a:solidFill>
                  <a:schemeClr val="tx1"/>
                </a:solidFill>
                <a:effectLst/>
                <a:latin typeface="Raleway" pitchFamily="2" charset="0"/>
              </a:rPr>
              <a:t> : appui technique apporté à plusieurs pays (Cameroun, Côte d’Ivoire, Suriname) </a:t>
            </a:r>
          </a:p>
          <a:p>
            <a:pPr marR="0" lvl="0" algn="just" defTabSz="914400" rtl="0" eaLnBrk="0" fontAlgn="base" latinLnBrk="0" hangingPunct="0">
              <a:lnSpc>
                <a:spcPct val="100000"/>
              </a:lnSpc>
              <a:spcBef>
                <a:spcPct val="0"/>
              </a:spcBef>
              <a:spcAft>
                <a:spcPct val="0"/>
              </a:spcAft>
              <a:buClrTx/>
              <a:buSzTx/>
              <a:tabLst/>
            </a:pPr>
            <a:endParaRPr kumimoji="0" lang="fr-FR" altLang="fr-FR" sz="1600" b="0" i="0" u="none" strike="noStrike" cap="none" normalizeH="0" baseline="0" dirty="0">
              <a:ln>
                <a:noFill/>
              </a:ln>
              <a:solidFill>
                <a:schemeClr val="tx1"/>
              </a:solidFill>
              <a:effectLst/>
              <a:latin typeface="Raleway" pitchFamily="2" charset="0"/>
            </a:endParaRPr>
          </a:p>
          <a:p>
            <a:pPr marL="285750" marR="0" lvl="0" indent="-285750" algn="just"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fr-FR" altLang="fr-FR" sz="1600" b="1" i="0" u="none" strike="noStrike" cap="none" normalizeH="0" baseline="0" dirty="0">
                <a:ln>
                  <a:noFill/>
                </a:ln>
                <a:solidFill>
                  <a:srgbClr val="20B4D1"/>
                </a:solidFill>
                <a:effectLst/>
                <a:latin typeface="Raleway" pitchFamily="2" charset="0"/>
              </a:rPr>
              <a:t>Présidence du NCPA</a:t>
            </a:r>
            <a:r>
              <a:rPr kumimoji="0" lang="fr-FR" altLang="fr-FR" sz="1600" b="0" i="0" u="none" strike="noStrike" cap="none" normalizeH="0" baseline="0" dirty="0">
                <a:ln>
                  <a:noFill/>
                </a:ln>
                <a:solidFill>
                  <a:srgbClr val="20B4D1"/>
                </a:solidFill>
                <a:effectLst/>
                <a:latin typeface="Raleway" pitchFamily="2" charset="0"/>
              </a:rPr>
              <a:t> </a:t>
            </a:r>
            <a:r>
              <a:rPr kumimoji="0" lang="fr-FR" altLang="fr-FR" sz="1600" b="0" i="0" u="none" strike="noStrike" cap="none" normalizeH="0" baseline="0" dirty="0">
                <a:ln>
                  <a:noFill/>
                </a:ln>
                <a:solidFill>
                  <a:schemeClr val="tx1"/>
                </a:solidFill>
                <a:effectLst/>
                <a:latin typeface="Raleway" pitchFamily="2" charset="0"/>
              </a:rPr>
              <a:t>: l’AFA a présidé en 2024 le réseau des autorités anticorruption européennes, coordonnant les travaux sur la prévention de la corruption et favorisant les échanges de bonnes pratiques </a:t>
            </a:r>
          </a:p>
          <a:p>
            <a:pPr marR="0" lvl="0" algn="just" defTabSz="914400" rtl="0" eaLnBrk="0" fontAlgn="base" latinLnBrk="0" hangingPunct="0">
              <a:lnSpc>
                <a:spcPct val="100000"/>
              </a:lnSpc>
              <a:spcBef>
                <a:spcPct val="0"/>
              </a:spcBef>
              <a:spcAft>
                <a:spcPct val="0"/>
              </a:spcAft>
              <a:buClrTx/>
              <a:buSzTx/>
              <a:tabLst/>
            </a:pPr>
            <a:endParaRPr kumimoji="0" lang="fr-FR" altLang="fr-FR" sz="1600" b="0" i="0" u="none" strike="noStrike" cap="none" normalizeH="0" baseline="0" dirty="0">
              <a:ln>
                <a:noFill/>
              </a:ln>
              <a:solidFill>
                <a:schemeClr val="tx1"/>
              </a:solidFill>
              <a:effectLst/>
              <a:latin typeface="Raleway" pitchFamily="2" charset="0"/>
            </a:endParaRPr>
          </a:p>
          <a:p>
            <a:pPr marL="285750" marR="0" lvl="0" indent="-285750" algn="just"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fr-FR" altLang="fr-FR" sz="1600" b="1" i="0" u="none" strike="noStrike" cap="none" normalizeH="0" baseline="0" dirty="0">
                <a:ln>
                  <a:noFill/>
                </a:ln>
                <a:solidFill>
                  <a:srgbClr val="20B4D1"/>
                </a:solidFill>
                <a:effectLst/>
                <a:latin typeface="Raleway" pitchFamily="2" charset="0"/>
              </a:rPr>
              <a:t>Participation aux évaluations internationales</a:t>
            </a:r>
            <a:r>
              <a:rPr kumimoji="0" lang="fr-FR" altLang="fr-FR" sz="1600" b="0" i="0" u="none" strike="noStrike" cap="none" normalizeH="0" baseline="0" dirty="0">
                <a:ln>
                  <a:noFill/>
                </a:ln>
                <a:solidFill>
                  <a:srgbClr val="20B4D1"/>
                </a:solidFill>
                <a:effectLst/>
                <a:latin typeface="Raleway" pitchFamily="2" charset="0"/>
              </a:rPr>
              <a:t> </a:t>
            </a:r>
            <a:r>
              <a:rPr kumimoji="0" lang="fr-FR" altLang="fr-FR" sz="1600" b="0" i="0" u="none" strike="noStrike" cap="none" normalizeH="0" baseline="0" dirty="0">
                <a:ln>
                  <a:noFill/>
                </a:ln>
                <a:solidFill>
                  <a:schemeClr val="tx1"/>
                </a:solidFill>
                <a:effectLst/>
                <a:latin typeface="Raleway" pitchFamily="2" charset="0"/>
              </a:rPr>
              <a:t>: contribution active aux travaux du GRECO (Conseil de l’Europe), de l’OCDE (phase 4 de l’évaluation de la France) et de l’ONU (Conférence des États parties à la CNUCC) </a:t>
            </a:r>
          </a:p>
          <a:p>
            <a:pPr marR="0" lvl="0" algn="just" defTabSz="914400" rtl="0" eaLnBrk="0" fontAlgn="base" latinLnBrk="0" hangingPunct="0">
              <a:lnSpc>
                <a:spcPct val="100000"/>
              </a:lnSpc>
              <a:spcBef>
                <a:spcPct val="0"/>
              </a:spcBef>
              <a:spcAft>
                <a:spcPct val="0"/>
              </a:spcAft>
              <a:buClrTx/>
              <a:buSzTx/>
              <a:tabLst/>
            </a:pPr>
            <a:endParaRPr kumimoji="0" lang="fr-FR" altLang="fr-FR" sz="1600" b="0" i="0" u="none" strike="noStrike" cap="none" normalizeH="0" baseline="0" dirty="0">
              <a:ln>
                <a:noFill/>
              </a:ln>
              <a:solidFill>
                <a:schemeClr val="tx1"/>
              </a:solidFill>
              <a:effectLst/>
              <a:latin typeface="Raleway" pitchFamily="2" charset="0"/>
            </a:endParaRPr>
          </a:p>
          <a:p>
            <a:pPr marL="285750" marR="0" lvl="0" indent="-285750" algn="just"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fr-FR" altLang="fr-FR" sz="1600" b="1" i="0" u="none" strike="noStrike" cap="none" normalizeH="0" baseline="0" dirty="0">
                <a:ln>
                  <a:noFill/>
                </a:ln>
                <a:solidFill>
                  <a:srgbClr val="20B4D1"/>
                </a:solidFill>
                <a:effectLst/>
                <a:latin typeface="Raleway" pitchFamily="2" charset="0"/>
              </a:rPr>
              <a:t>Engagement dans les travaux européens</a:t>
            </a:r>
            <a:r>
              <a:rPr kumimoji="0" lang="fr-FR" altLang="fr-FR" sz="1600" b="0" i="0" u="none" strike="noStrike" cap="none" normalizeH="0" baseline="0" dirty="0">
                <a:ln>
                  <a:noFill/>
                </a:ln>
                <a:solidFill>
                  <a:schemeClr val="tx1"/>
                </a:solidFill>
                <a:effectLst/>
                <a:latin typeface="Raleway" pitchFamily="2" charset="0"/>
              </a:rPr>
              <a:t> : participation aux négociations sur la proposition de directive anticorruption de l’UE, notamment sur le volet prévention</a:t>
            </a:r>
            <a:r>
              <a:rPr lang="fr-FR" altLang="fr-FR" sz="1600" dirty="0">
                <a:latin typeface="Raleway" pitchFamily="2" charset="0"/>
              </a:rPr>
              <a:t> </a:t>
            </a:r>
            <a:endParaRPr kumimoji="0" lang="fr-FR" altLang="fr-FR" sz="1600" b="0" i="0" u="none" strike="noStrike" cap="none" normalizeH="0" baseline="0" dirty="0">
              <a:ln>
                <a:noFill/>
              </a:ln>
              <a:solidFill>
                <a:schemeClr val="tx1"/>
              </a:solidFill>
              <a:effectLst/>
              <a:latin typeface="Raleway" pitchFamily="2" charset="0"/>
            </a:endParaRPr>
          </a:p>
          <a:p>
            <a:pPr marR="0" lvl="0" algn="just" defTabSz="914400" rtl="0" eaLnBrk="0" fontAlgn="base" latinLnBrk="0" hangingPunct="0">
              <a:lnSpc>
                <a:spcPct val="100000"/>
              </a:lnSpc>
              <a:spcBef>
                <a:spcPct val="0"/>
              </a:spcBef>
              <a:spcAft>
                <a:spcPct val="0"/>
              </a:spcAft>
              <a:buClrTx/>
              <a:buSzTx/>
              <a:tabLst/>
            </a:pPr>
            <a:endParaRPr kumimoji="0" lang="fr-FR" altLang="fr-FR" sz="1600" b="0" i="0" u="none" strike="noStrike" cap="none" normalizeH="0" baseline="0" dirty="0">
              <a:ln>
                <a:noFill/>
              </a:ln>
              <a:solidFill>
                <a:schemeClr val="tx1"/>
              </a:solidFill>
              <a:effectLst/>
              <a:latin typeface="Raleway" pitchFamily="2" charset="0"/>
            </a:endParaRPr>
          </a:p>
          <a:p>
            <a:pPr marL="285750" marR="0" lvl="0" indent="-285750" algn="just"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fr-FR" altLang="fr-FR" sz="1600" b="1" i="0" u="none" strike="noStrike" cap="none" normalizeH="0" baseline="0" dirty="0">
                <a:ln>
                  <a:noFill/>
                </a:ln>
                <a:solidFill>
                  <a:srgbClr val="20B4D1"/>
                </a:solidFill>
                <a:effectLst/>
                <a:latin typeface="Raleway" pitchFamily="2" charset="0"/>
              </a:rPr>
              <a:t>Mobilisation multilatérale</a:t>
            </a:r>
            <a:r>
              <a:rPr kumimoji="0" lang="fr-FR" altLang="fr-FR" sz="1600" b="0" i="0" u="none" strike="noStrike" cap="none" normalizeH="0" baseline="0" dirty="0">
                <a:ln>
                  <a:noFill/>
                </a:ln>
                <a:solidFill>
                  <a:schemeClr val="tx1"/>
                </a:solidFill>
                <a:effectLst/>
                <a:latin typeface="Raleway" pitchFamily="2" charset="0"/>
              </a:rPr>
              <a:t> : participation à des forums internationaux (IACC, GACIF, EPAC/EACN, réseau MOBIN) pour promouvoir les standards français et échanger sur les défis communs</a:t>
            </a:r>
          </a:p>
        </p:txBody>
      </p:sp>
    </p:spTree>
    <p:extLst>
      <p:ext uri="{BB962C8B-B14F-4D97-AF65-F5344CB8AC3E}">
        <p14:creationId xmlns:p14="http://schemas.microsoft.com/office/powerpoint/2010/main" val="92471432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descr="Une image contenant texte, capture d’écran&#10;&#10;Le contenu généré par l’IA peut être incorrect.">
            <a:hlinkClick r:id="rId2"/>
            <a:extLst>
              <a:ext uri="{FF2B5EF4-FFF2-40B4-BE49-F238E27FC236}">
                <a16:creationId xmlns:a16="http://schemas.microsoft.com/office/drawing/2014/main" id="{B791805F-E2DE-EA2F-C977-3FA1A9181235}"/>
              </a:ext>
            </a:extLst>
          </p:cNvPr>
          <p:cNvPicPr>
            <a:picLocks noChangeAspect="1"/>
          </p:cNvPicPr>
          <p:nvPr/>
        </p:nvPicPr>
        <p:blipFill>
          <a:blip r:embed="rId3"/>
          <a:stretch>
            <a:fillRect/>
          </a:stretch>
        </p:blipFill>
        <p:spPr>
          <a:xfrm>
            <a:off x="5106139" y="2747254"/>
            <a:ext cx="1979722" cy="2776808"/>
          </a:xfrm>
          <a:prstGeom prst="rect">
            <a:avLst/>
          </a:prstGeom>
          <a:ln>
            <a:noFill/>
          </a:ln>
          <a:effectLst>
            <a:outerShdw blurRad="292100" dist="139700" dir="2700000" algn="tl" rotWithShape="0">
              <a:srgbClr val="333333">
                <a:alpha val="65000"/>
              </a:srgbClr>
            </a:outerShdw>
          </a:effectLst>
        </p:spPr>
      </p:pic>
      <p:sp>
        <p:nvSpPr>
          <p:cNvPr id="10" name="ZoneTexte 9">
            <a:extLst>
              <a:ext uri="{FF2B5EF4-FFF2-40B4-BE49-F238E27FC236}">
                <a16:creationId xmlns:a16="http://schemas.microsoft.com/office/drawing/2014/main" id="{161882EC-465B-9C1B-2629-5AEB1C24ACB6}"/>
              </a:ext>
            </a:extLst>
          </p:cNvPr>
          <p:cNvSpPr txBox="1"/>
          <p:nvPr/>
        </p:nvSpPr>
        <p:spPr>
          <a:xfrm>
            <a:off x="4609278" y="2002936"/>
            <a:ext cx="2973442" cy="523220"/>
          </a:xfrm>
          <a:prstGeom prst="rect">
            <a:avLst/>
          </a:prstGeom>
          <a:noFill/>
        </p:spPr>
        <p:txBody>
          <a:bodyPr wrap="square" rtlCol="0">
            <a:spAutoFit/>
          </a:bodyPr>
          <a:lstStyle/>
          <a:p>
            <a:pPr algn="ctr"/>
            <a:r>
              <a:rPr lang="fr-FR" sz="1400" b="1" dirty="0">
                <a:solidFill>
                  <a:srgbClr val="04445E"/>
                </a:solidFill>
                <a:latin typeface="Raleway" panose="020B0003030101060003" pitchFamily="34" charset="0"/>
              </a:rPr>
              <a:t>Consulter le rapport de l’AFA dans son intégralité :</a:t>
            </a:r>
            <a:endParaRPr lang="fr-FR" sz="1400" b="1" dirty="0">
              <a:solidFill>
                <a:srgbClr val="20B4D1"/>
              </a:solidFill>
              <a:latin typeface="Raleway" pitchFamily="2" charset="0"/>
            </a:endParaRPr>
          </a:p>
        </p:txBody>
      </p:sp>
      <p:pic>
        <p:nvPicPr>
          <p:cNvPr id="17" name="Image 16" descr="Une image contenant Police, texte, Graphique, logo&#10;&#10;Le contenu généré par l’IA peut être incorrect.">
            <a:extLst>
              <a:ext uri="{FF2B5EF4-FFF2-40B4-BE49-F238E27FC236}">
                <a16:creationId xmlns:a16="http://schemas.microsoft.com/office/drawing/2014/main" id="{08FC5972-205D-0720-3855-A5FCA73771D0}"/>
              </a:ext>
            </a:extLst>
          </p:cNvPr>
          <p:cNvPicPr>
            <a:picLocks noChangeAspect="1"/>
          </p:cNvPicPr>
          <p:nvPr/>
        </p:nvPicPr>
        <p:blipFill>
          <a:blip r:embed="rId4"/>
          <a:stretch>
            <a:fillRect/>
          </a:stretch>
        </p:blipFill>
        <p:spPr>
          <a:xfrm>
            <a:off x="4609277" y="305838"/>
            <a:ext cx="2973443" cy="1476000"/>
          </a:xfrm>
          <a:prstGeom prst="rect">
            <a:avLst/>
          </a:prstGeom>
        </p:spPr>
      </p:pic>
    </p:spTree>
    <p:extLst>
      <p:ext uri="{BB962C8B-B14F-4D97-AF65-F5344CB8AC3E}">
        <p14:creationId xmlns:p14="http://schemas.microsoft.com/office/powerpoint/2010/main" val="43502833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bject 2">
            <a:extLst>
              <a:ext uri="{FF2B5EF4-FFF2-40B4-BE49-F238E27FC236}">
                <a16:creationId xmlns:a16="http://schemas.microsoft.com/office/drawing/2014/main" id="{350A451D-E93D-D8F0-5DDB-AB3C2C1661A4}"/>
              </a:ext>
            </a:extLst>
          </p:cNvPr>
          <p:cNvSpPr/>
          <p:nvPr/>
        </p:nvSpPr>
        <p:spPr>
          <a:xfrm>
            <a:off x="48126" y="1885170"/>
            <a:ext cx="12192000" cy="4972830"/>
          </a:xfrm>
          <a:custGeom>
            <a:avLst/>
            <a:gdLst/>
            <a:ahLst/>
            <a:cxnLst/>
            <a:rect l="l" t="t" r="r" b="b"/>
            <a:pathLst>
              <a:path w="13705840" h="13716000">
                <a:moveTo>
                  <a:pt x="13705649" y="0"/>
                </a:moveTo>
                <a:lnTo>
                  <a:pt x="0" y="0"/>
                </a:lnTo>
                <a:lnTo>
                  <a:pt x="0" y="13716000"/>
                </a:lnTo>
                <a:lnTo>
                  <a:pt x="13705649" y="13716000"/>
                </a:lnTo>
                <a:lnTo>
                  <a:pt x="13705649" y="0"/>
                </a:lnTo>
                <a:close/>
              </a:path>
            </a:pathLst>
          </a:custGeom>
          <a:solidFill>
            <a:srgbClr val="00465F"/>
          </a:solidFill>
        </p:spPr>
        <p:txBody>
          <a:bodyPr wrap="square" lIns="0" tIns="0" rIns="0" bIns="0" rtlCol="0"/>
          <a:lstStyle/>
          <a:p>
            <a:endParaRPr dirty="0"/>
          </a:p>
        </p:txBody>
      </p:sp>
      <p:sp>
        <p:nvSpPr>
          <p:cNvPr id="7" name="Rectangle 6">
            <a:extLst>
              <a:ext uri="{FF2B5EF4-FFF2-40B4-BE49-F238E27FC236}">
                <a16:creationId xmlns:a16="http://schemas.microsoft.com/office/drawing/2014/main" id="{7A2B8886-6026-C498-49F8-D94A9686CF19}"/>
              </a:ext>
            </a:extLst>
          </p:cNvPr>
          <p:cNvSpPr/>
          <p:nvPr/>
        </p:nvSpPr>
        <p:spPr>
          <a:xfrm>
            <a:off x="2564065" y="6240608"/>
            <a:ext cx="7063868" cy="261610"/>
          </a:xfrm>
          <a:prstGeom prst="rect">
            <a:avLst/>
          </a:prstGeom>
        </p:spPr>
        <p:txBody>
          <a:bodyPr wrap="square">
            <a:spAutoFit/>
          </a:bodyPr>
          <a:lstStyle/>
          <a:p>
            <a:pPr algn="ctr"/>
            <a:r>
              <a:rPr lang="fr-FR" sz="1100" dirty="0">
                <a:solidFill>
                  <a:schemeClr val="bg1"/>
                </a:solidFill>
                <a:latin typeface="Raleway" panose="020B0503030101060003" pitchFamily="34" charset="0"/>
              </a:rPr>
              <a:t>Copyright © 2025 Proetic – 91 rue du Faubourg Saint-Honoré, 75008 Paris – contact@proetic.fr</a:t>
            </a:r>
          </a:p>
        </p:txBody>
      </p:sp>
      <p:sp>
        <p:nvSpPr>
          <p:cNvPr id="2" name="ZoneTexte 1">
            <a:extLst>
              <a:ext uri="{FF2B5EF4-FFF2-40B4-BE49-F238E27FC236}">
                <a16:creationId xmlns:a16="http://schemas.microsoft.com/office/drawing/2014/main" id="{CE860E1C-F978-6D94-0730-90AA6D6ADB37}"/>
              </a:ext>
            </a:extLst>
          </p:cNvPr>
          <p:cNvSpPr txBox="1"/>
          <p:nvPr/>
        </p:nvSpPr>
        <p:spPr>
          <a:xfrm>
            <a:off x="1427975" y="2091835"/>
            <a:ext cx="9336048"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600" b="1" u="none" strike="noStrike" kern="1200" cap="none" spc="0" normalizeH="0" baseline="0" noProof="0" dirty="0">
                <a:ln>
                  <a:noFill/>
                </a:ln>
                <a:solidFill>
                  <a:schemeClr val="bg1"/>
                </a:solidFill>
                <a:effectLst/>
                <a:uLnTx/>
                <a:uFillTx/>
                <a:latin typeface="Raleway" panose="020B0003030101060003" pitchFamily="34" charset="0"/>
              </a:rPr>
              <a:t>Pour toute information complémentaire, </a:t>
            </a:r>
            <a:br>
              <a:rPr kumimoji="0" lang="fr-FR" sz="1600" b="1" u="none" strike="noStrike" kern="1200" cap="none" spc="0" normalizeH="0" baseline="0" noProof="0" dirty="0">
                <a:ln>
                  <a:noFill/>
                </a:ln>
                <a:solidFill>
                  <a:schemeClr val="bg1"/>
                </a:solidFill>
                <a:effectLst/>
                <a:uLnTx/>
                <a:uFillTx/>
                <a:latin typeface="Raleway" panose="020B0003030101060003" pitchFamily="34" charset="0"/>
              </a:rPr>
            </a:br>
            <a:r>
              <a:rPr kumimoji="0" lang="fr-FR" sz="1600" b="1" u="none" strike="noStrike" kern="1200" cap="none" spc="0" normalizeH="0" baseline="0" noProof="0" dirty="0">
                <a:ln>
                  <a:noFill/>
                </a:ln>
                <a:solidFill>
                  <a:schemeClr val="bg1"/>
                </a:solidFill>
                <a:effectLst/>
                <a:uLnTx/>
                <a:uFillTx/>
                <a:latin typeface="Raleway" panose="020B0003030101060003" pitchFamily="34" charset="0"/>
              </a:rPr>
              <a:t>n’hésitez pas à nous contacter directement :</a:t>
            </a:r>
          </a:p>
        </p:txBody>
      </p:sp>
      <p:pic>
        <p:nvPicPr>
          <p:cNvPr id="4" name="Image 3">
            <a:extLst>
              <a:ext uri="{FF2B5EF4-FFF2-40B4-BE49-F238E27FC236}">
                <a16:creationId xmlns:a16="http://schemas.microsoft.com/office/drawing/2014/main" id="{DEAB3279-CFD0-0641-FE8A-8ADBC44EFDE7}"/>
              </a:ext>
            </a:extLst>
          </p:cNvPr>
          <p:cNvPicPr>
            <a:picLocks noChangeAspect="1"/>
          </p:cNvPicPr>
          <p:nvPr/>
        </p:nvPicPr>
        <p:blipFill>
          <a:blip r:embed="rId2"/>
          <a:srcRect/>
          <a:stretch/>
        </p:blipFill>
        <p:spPr>
          <a:xfrm>
            <a:off x="2333020" y="2587173"/>
            <a:ext cx="2170612" cy="2170612"/>
          </a:xfrm>
          <a:prstGeom prst="rect">
            <a:avLst/>
          </a:prstGeom>
        </p:spPr>
      </p:pic>
      <p:pic>
        <p:nvPicPr>
          <p:cNvPr id="9" name="Image 8">
            <a:extLst>
              <a:ext uri="{FF2B5EF4-FFF2-40B4-BE49-F238E27FC236}">
                <a16:creationId xmlns:a16="http://schemas.microsoft.com/office/drawing/2014/main" id="{9C2262C2-21C5-2ECC-8952-03F27944C007}"/>
              </a:ext>
            </a:extLst>
          </p:cNvPr>
          <p:cNvPicPr>
            <a:picLocks noChangeAspect="1"/>
          </p:cNvPicPr>
          <p:nvPr/>
        </p:nvPicPr>
        <p:blipFill>
          <a:blip r:embed="rId3"/>
          <a:srcRect/>
          <a:stretch/>
        </p:blipFill>
        <p:spPr>
          <a:xfrm>
            <a:off x="5057346" y="2626138"/>
            <a:ext cx="2170612" cy="2170612"/>
          </a:xfrm>
          <a:prstGeom prst="rect">
            <a:avLst/>
          </a:prstGeom>
        </p:spPr>
      </p:pic>
      <p:pic>
        <p:nvPicPr>
          <p:cNvPr id="11" name="Image 10">
            <a:extLst>
              <a:ext uri="{FF2B5EF4-FFF2-40B4-BE49-F238E27FC236}">
                <a16:creationId xmlns:a16="http://schemas.microsoft.com/office/drawing/2014/main" id="{0252B440-042B-0480-0F6D-D9D919261762}"/>
              </a:ext>
            </a:extLst>
          </p:cNvPr>
          <p:cNvPicPr>
            <a:picLocks noChangeAspect="1"/>
          </p:cNvPicPr>
          <p:nvPr/>
        </p:nvPicPr>
        <p:blipFill>
          <a:blip r:embed="rId4"/>
          <a:srcRect/>
          <a:stretch/>
        </p:blipFill>
        <p:spPr>
          <a:xfrm>
            <a:off x="7711770" y="2665103"/>
            <a:ext cx="2170612" cy="2170612"/>
          </a:xfrm>
          <a:prstGeom prst="rect">
            <a:avLst/>
          </a:prstGeom>
        </p:spPr>
      </p:pic>
      <p:sp>
        <p:nvSpPr>
          <p:cNvPr id="14" name="ZoneTexte 13">
            <a:extLst>
              <a:ext uri="{FF2B5EF4-FFF2-40B4-BE49-F238E27FC236}">
                <a16:creationId xmlns:a16="http://schemas.microsoft.com/office/drawing/2014/main" id="{B4350FBD-646F-ECC5-562B-E1E7DE1EE9A3}"/>
              </a:ext>
            </a:extLst>
          </p:cNvPr>
          <p:cNvSpPr txBox="1"/>
          <p:nvPr/>
        </p:nvSpPr>
        <p:spPr>
          <a:xfrm>
            <a:off x="2666716" y="4784107"/>
            <a:ext cx="1996332" cy="738664"/>
          </a:xfrm>
          <a:prstGeom prst="rect">
            <a:avLst/>
          </a:prstGeom>
          <a:noFill/>
        </p:spPr>
        <p:txBody>
          <a:bodyPr wrap="square" lIns="0" tIns="0" rIns="0" bIns="0">
            <a:spAutoFit/>
          </a:bodyPr>
          <a:lstStyle/>
          <a:p>
            <a:r>
              <a:rPr lang="fr-FR" sz="1200" dirty="0">
                <a:solidFill>
                  <a:schemeClr val="bg1"/>
                </a:solidFill>
                <a:effectLst/>
                <a:latin typeface="Webdings" pitchFamily="2" charset="2"/>
              </a:rPr>
              <a:t>4</a:t>
            </a:r>
            <a:r>
              <a:rPr lang="fr-FR" sz="1200" b="1" dirty="0">
                <a:solidFill>
                  <a:schemeClr val="bg1"/>
                </a:solidFill>
                <a:effectLst/>
                <a:latin typeface="Raleway" panose="020B0003030101060003" pitchFamily="34" charset="0"/>
              </a:rPr>
              <a:t>Sophie Musso </a:t>
            </a:r>
          </a:p>
          <a:p>
            <a:r>
              <a:rPr lang="fr-FR" sz="1200" dirty="0">
                <a:solidFill>
                  <a:schemeClr val="bg1"/>
                </a:solidFill>
                <a:effectLst/>
                <a:latin typeface="Raleway" panose="020B0003030101060003" pitchFamily="34" charset="0"/>
              </a:rPr>
              <a:t>    Fondatrice et associée</a:t>
            </a:r>
            <a:br>
              <a:rPr lang="fr-FR" sz="1200" dirty="0">
                <a:solidFill>
                  <a:srgbClr val="05455E"/>
                </a:solidFill>
                <a:effectLst/>
                <a:latin typeface="Raleway" panose="020B0003030101060003" pitchFamily="34" charset="0"/>
              </a:rPr>
            </a:br>
            <a:r>
              <a:rPr lang="fr-FR" sz="1200" dirty="0">
                <a:solidFill>
                  <a:srgbClr val="05455E"/>
                </a:solidFill>
                <a:effectLst/>
                <a:latin typeface="Raleway" panose="020B0003030101060003" pitchFamily="34" charset="0"/>
              </a:rPr>
              <a:t>    </a:t>
            </a:r>
            <a:r>
              <a:rPr lang="fr-FR" sz="1200" dirty="0" err="1">
                <a:solidFill>
                  <a:srgbClr val="00AFD3"/>
                </a:solidFill>
                <a:effectLst/>
                <a:latin typeface="Raleway" panose="020B0003030101060003" pitchFamily="34" charset="0"/>
              </a:rPr>
              <a:t>sophie.musso@proetic.fr</a:t>
            </a:r>
            <a:r>
              <a:rPr lang="fr-FR" sz="1200" dirty="0">
                <a:solidFill>
                  <a:srgbClr val="00AFD3"/>
                </a:solidFill>
                <a:effectLst/>
                <a:latin typeface="Raleway" panose="020B0003030101060003" pitchFamily="34" charset="0"/>
              </a:rPr>
              <a:t> </a:t>
            </a:r>
            <a:br>
              <a:rPr lang="fr-FR" sz="1200" dirty="0">
                <a:solidFill>
                  <a:srgbClr val="00AFD3"/>
                </a:solidFill>
                <a:effectLst/>
                <a:latin typeface="Raleway" panose="020B0003030101060003" pitchFamily="34" charset="0"/>
              </a:rPr>
            </a:br>
            <a:r>
              <a:rPr lang="fr-FR" sz="1200" dirty="0">
                <a:solidFill>
                  <a:srgbClr val="00AFD3"/>
                </a:solidFill>
                <a:effectLst/>
                <a:latin typeface="Raleway" panose="020B0003030101060003" pitchFamily="34" charset="0"/>
              </a:rPr>
              <a:t>    </a:t>
            </a:r>
          </a:p>
        </p:txBody>
      </p:sp>
      <p:sp>
        <p:nvSpPr>
          <p:cNvPr id="15" name="ZoneTexte 14">
            <a:extLst>
              <a:ext uri="{FF2B5EF4-FFF2-40B4-BE49-F238E27FC236}">
                <a16:creationId xmlns:a16="http://schemas.microsoft.com/office/drawing/2014/main" id="{62CE744A-776D-A866-2542-D69F6B1DAB92}"/>
              </a:ext>
            </a:extLst>
          </p:cNvPr>
          <p:cNvSpPr txBox="1"/>
          <p:nvPr/>
        </p:nvSpPr>
        <p:spPr>
          <a:xfrm>
            <a:off x="5328277" y="4784107"/>
            <a:ext cx="3366565" cy="738664"/>
          </a:xfrm>
          <a:prstGeom prst="rect">
            <a:avLst/>
          </a:prstGeom>
          <a:noFill/>
        </p:spPr>
        <p:txBody>
          <a:bodyPr wrap="square" lIns="0" tIns="0" rIns="0" bIns="0">
            <a:spAutoFit/>
          </a:bodyPr>
          <a:lstStyle/>
          <a:p>
            <a:r>
              <a:rPr lang="fr-FR" sz="1200" dirty="0">
                <a:solidFill>
                  <a:schemeClr val="bg1"/>
                </a:solidFill>
                <a:effectLst/>
                <a:latin typeface="Webdings" pitchFamily="2" charset="2"/>
              </a:rPr>
              <a:t>4</a:t>
            </a:r>
            <a:r>
              <a:rPr lang="fr-FR" sz="1200" b="1" dirty="0">
                <a:solidFill>
                  <a:schemeClr val="bg1"/>
                </a:solidFill>
                <a:effectLst/>
                <a:latin typeface="Raleway" panose="020B0003030101060003" pitchFamily="34" charset="0"/>
              </a:rPr>
              <a:t>Ambre </a:t>
            </a:r>
            <a:r>
              <a:rPr lang="fr-FR" sz="1200" b="1" dirty="0" err="1">
                <a:solidFill>
                  <a:schemeClr val="bg1"/>
                </a:solidFill>
                <a:effectLst/>
                <a:latin typeface="Raleway" panose="020B0003030101060003" pitchFamily="34" charset="0"/>
              </a:rPr>
              <a:t>Steyer</a:t>
            </a:r>
            <a:r>
              <a:rPr lang="fr-FR" sz="1200" b="1" dirty="0">
                <a:solidFill>
                  <a:schemeClr val="bg1"/>
                </a:solidFill>
                <a:effectLst/>
                <a:latin typeface="Raleway" panose="020B0003030101060003" pitchFamily="34" charset="0"/>
              </a:rPr>
              <a:t> </a:t>
            </a:r>
          </a:p>
          <a:p>
            <a:r>
              <a:rPr lang="fr-FR" sz="1200" dirty="0">
                <a:solidFill>
                  <a:schemeClr val="bg1"/>
                </a:solidFill>
                <a:effectLst/>
                <a:latin typeface="Raleway" panose="020B0003030101060003" pitchFamily="34" charset="0"/>
              </a:rPr>
              <a:t>    Associée</a:t>
            </a:r>
            <a:br>
              <a:rPr lang="fr-FR" sz="1200" dirty="0">
                <a:solidFill>
                  <a:srgbClr val="05455E"/>
                </a:solidFill>
                <a:effectLst/>
                <a:latin typeface="Raleway" panose="020B0003030101060003" pitchFamily="34" charset="0"/>
              </a:rPr>
            </a:br>
            <a:r>
              <a:rPr lang="fr-FR" sz="1200" dirty="0">
                <a:solidFill>
                  <a:srgbClr val="05455E"/>
                </a:solidFill>
                <a:effectLst/>
                <a:latin typeface="Raleway" panose="020B0003030101060003" pitchFamily="34" charset="0"/>
              </a:rPr>
              <a:t>    </a:t>
            </a:r>
            <a:r>
              <a:rPr lang="fr-FR" sz="1200" dirty="0" err="1">
                <a:solidFill>
                  <a:srgbClr val="00AFD3"/>
                </a:solidFill>
                <a:effectLst/>
                <a:latin typeface="Raleway" panose="020B0003030101060003" pitchFamily="34" charset="0"/>
              </a:rPr>
              <a:t>ambre.steyer@proetic.fr</a:t>
            </a:r>
            <a:br>
              <a:rPr lang="fr-FR" sz="1200" dirty="0">
                <a:solidFill>
                  <a:srgbClr val="00AFD3"/>
                </a:solidFill>
                <a:effectLst/>
                <a:latin typeface="Raleway" panose="020B0003030101060003" pitchFamily="34" charset="0"/>
              </a:rPr>
            </a:br>
            <a:r>
              <a:rPr lang="fr-FR" sz="1200" dirty="0">
                <a:solidFill>
                  <a:srgbClr val="00AFD3"/>
                </a:solidFill>
                <a:effectLst/>
                <a:latin typeface="Raleway" panose="020B0003030101060003" pitchFamily="34" charset="0"/>
              </a:rPr>
              <a:t>    +</a:t>
            </a:r>
          </a:p>
        </p:txBody>
      </p:sp>
      <p:sp>
        <p:nvSpPr>
          <p:cNvPr id="16" name="ZoneTexte 15">
            <a:extLst>
              <a:ext uri="{FF2B5EF4-FFF2-40B4-BE49-F238E27FC236}">
                <a16:creationId xmlns:a16="http://schemas.microsoft.com/office/drawing/2014/main" id="{AD57A693-02C3-A2A4-584E-6227325B28DA}"/>
              </a:ext>
            </a:extLst>
          </p:cNvPr>
          <p:cNvSpPr txBox="1"/>
          <p:nvPr/>
        </p:nvSpPr>
        <p:spPr>
          <a:xfrm>
            <a:off x="7995018" y="4784107"/>
            <a:ext cx="2449487" cy="738664"/>
          </a:xfrm>
          <a:prstGeom prst="rect">
            <a:avLst/>
          </a:prstGeom>
          <a:noFill/>
        </p:spPr>
        <p:txBody>
          <a:bodyPr wrap="square" lIns="0" tIns="0" rIns="0" bIns="0">
            <a:spAutoFit/>
          </a:bodyPr>
          <a:lstStyle/>
          <a:p>
            <a:r>
              <a:rPr lang="fr-FR" sz="1200" dirty="0">
                <a:solidFill>
                  <a:schemeClr val="bg1"/>
                </a:solidFill>
                <a:effectLst/>
                <a:latin typeface="Webdings" pitchFamily="2" charset="2"/>
              </a:rPr>
              <a:t>4</a:t>
            </a:r>
            <a:r>
              <a:rPr lang="fr-FR" sz="1200" b="1" dirty="0">
                <a:solidFill>
                  <a:schemeClr val="bg1"/>
                </a:solidFill>
                <a:effectLst/>
                <a:latin typeface="Raleway" panose="020B0003030101060003" pitchFamily="34" charset="0"/>
              </a:rPr>
              <a:t>Pierre de Montera </a:t>
            </a:r>
          </a:p>
          <a:p>
            <a:r>
              <a:rPr lang="fr-FR" sz="1200" dirty="0">
                <a:solidFill>
                  <a:schemeClr val="bg1"/>
                </a:solidFill>
                <a:effectLst/>
                <a:latin typeface="Raleway" panose="020B0003030101060003" pitchFamily="34" charset="0"/>
              </a:rPr>
              <a:t>    Associé</a:t>
            </a:r>
            <a:br>
              <a:rPr lang="fr-FR" sz="1200" dirty="0">
                <a:solidFill>
                  <a:srgbClr val="05455E"/>
                </a:solidFill>
                <a:effectLst/>
                <a:latin typeface="Raleway" panose="020B0003030101060003" pitchFamily="34" charset="0"/>
              </a:rPr>
            </a:br>
            <a:r>
              <a:rPr lang="fr-FR" sz="1200" dirty="0">
                <a:solidFill>
                  <a:srgbClr val="05455E"/>
                </a:solidFill>
                <a:effectLst/>
                <a:latin typeface="Raleway" panose="020B0003030101060003" pitchFamily="34" charset="0"/>
              </a:rPr>
              <a:t>    </a:t>
            </a:r>
            <a:r>
              <a:rPr lang="fr-FR" sz="1200" dirty="0" err="1">
                <a:solidFill>
                  <a:srgbClr val="00AFD3"/>
                </a:solidFill>
                <a:effectLst/>
                <a:latin typeface="Raleway" panose="020B0003030101060003" pitchFamily="34" charset="0"/>
              </a:rPr>
              <a:t>pierre.de-montera@proetic.fr</a:t>
            </a:r>
            <a:r>
              <a:rPr lang="fr-FR" sz="1200" dirty="0">
                <a:solidFill>
                  <a:srgbClr val="00AFD3"/>
                </a:solidFill>
                <a:effectLst/>
                <a:latin typeface="Raleway" panose="020B0003030101060003" pitchFamily="34" charset="0"/>
              </a:rPr>
              <a:t> </a:t>
            </a:r>
            <a:br>
              <a:rPr lang="fr-FR" sz="1200" dirty="0">
                <a:solidFill>
                  <a:srgbClr val="00AFD3"/>
                </a:solidFill>
                <a:effectLst/>
                <a:latin typeface="Raleway" panose="020B0003030101060003" pitchFamily="34" charset="0"/>
              </a:rPr>
            </a:br>
            <a:endParaRPr lang="fr-FR" sz="1200" dirty="0">
              <a:solidFill>
                <a:srgbClr val="00AFD3"/>
              </a:solidFill>
              <a:effectLst/>
              <a:latin typeface="Raleway" panose="020B0003030101060003" pitchFamily="34" charset="0"/>
            </a:endParaRPr>
          </a:p>
        </p:txBody>
      </p:sp>
      <p:pic>
        <p:nvPicPr>
          <p:cNvPr id="3" name="Image 2" descr="Une image contenant Police, texte, Graphique, logo&#10;&#10;Le contenu généré par l’IA peut être incorrect.">
            <a:extLst>
              <a:ext uri="{FF2B5EF4-FFF2-40B4-BE49-F238E27FC236}">
                <a16:creationId xmlns:a16="http://schemas.microsoft.com/office/drawing/2014/main" id="{B8E41509-14FE-F1CE-CB15-5D039F76D3D1}"/>
              </a:ext>
            </a:extLst>
          </p:cNvPr>
          <p:cNvPicPr>
            <a:picLocks noChangeAspect="1"/>
          </p:cNvPicPr>
          <p:nvPr/>
        </p:nvPicPr>
        <p:blipFill>
          <a:blip r:embed="rId5"/>
          <a:stretch>
            <a:fillRect/>
          </a:stretch>
        </p:blipFill>
        <p:spPr>
          <a:xfrm>
            <a:off x="4609277" y="305838"/>
            <a:ext cx="2973443" cy="1476000"/>
          </a:xfrm>
          <a:prstGeom prst="rect">
            <a:avLst/>
          </a:prstGeom>
        </p:spPr>
      </p:pic>
    </p:spTree>
    <p:extLst>
      <p:ext uri="{BB962C8B-B14F-4D97-AF65-F5344CB8AC3E}">
        <p14:creationId xmlns:p14="http://schemas.microsoft.com/office/powerpoint/2010/main" val="65255919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Ellipse 15">
            <a:extLst>
              <a:ext uri="{FF2B5EF4-FFF2-40B4-BE49-F238E27FC236}">
                <a16:creationId xmlns:a16="http://schemas.microsoft.com/office/drawing/2014/main" id="{0A3DA0DB-393A-7A4D-97D0-9905E8818B4A}"/>
              </a:ext>
            </a:extLst>
          </p:cNvPr>
          <p:cNvSpPr/>
          <p:nvPr/>
        </p:nvSpPr>
        <p:spPr>
          <a:xfrm>
            <a:off x="5057746" y="5469068"/>
            <a:ext cx="567417" cy="567417"/>
          </a:xfrm>
          <a:prstGeom prst="ellipse">
            <a:avLst/>
          </a:prstGeom>
          <a:solidFill>
            <a:srgbClr val="20B4D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dirty="0"/>
          </a:p>
        </p:txBody>
      </p:sp>
      <p:pic>
        <p:nvPicPr>
          <p:cNvPr id="2" name="object 7">
            <a:extLst>
              <a:ext uri="{FF2B5EF4-FFF2-40B4-BE49-F238E27FC236}">
                <a16:creationId xmlns:a16="http://schemas.microsoft.com/office/drawing/2014/main" id="{509E29FB-A897-6354-74DF-BB97C41520B9}"/>
              </a:ext>
            </a:extLst>
          </p:cNvPr>
          <p:cNvPicPr/>
          <p:nvPr/>
        </p:nvPicPr>
        <p:blipFill>
          <a:blip r:embed="rId2" cstate="print"/>
          <a:stretch>
            <a:fillRect/>
          </a:stretch>
        </p:blipFill>
        <p:spPr>
          <a:xfrm>
            <a:off x="10360801" y="6145306"/>
            <a:ext cx="1563547" cy="372879"/>
          </a:xfrm>
          <a:prstGeom prst="rect">
            <a:avLst/>
          </a:prstGeom>
        </p:spPr>
      </p:pic>
      <p:sp>
        <p:nvSpPr>
          <p:cNvPr id="3" name="Rectangle 2">
            <a:extLst>
              <a:ext uri="{FF2B5EF4-FFF2-40B4-BE49-F238E27FC236}">
                <a16:creationId xmlns:a16="http://schemas.microsoft.com/office/drawing/2014/main" id="{3AE740FD-212B-04DD-692D-06178602161E}"/>
              </a:ext>
            </a:extLst>
          </p:cNvPr>
          <p:cNvSpPr/>
          <p:nvPr/>
        </p:nvSpPr>
        <p:spPr>
          <a:xfrm>
            <a:off x="931549" y="573041"/>
            <a:ext cx="9783387" cy="1059150"/>
          </a:xfrm>
          <a:prstGeom prst="rect">
            <a:avLst/>
          </a:prstGeom>
          <a:solidFill>
            <a:srgbClr val="04445E"/>
          </a:solidFill>
          <a:ln w="28575">
            <a:no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5" name="ZoneTexte 4">
            <a:extLst>
              <a:ext uri="{FF2B5EF4-FFF2-40B4-BE49-F238E27FC236}">
                <a16:creationId xmlns:a16="http://schemas.microsoft.com/office/drawing/2014/main" id="{B9104D6D-BA0A-F2E9-770F-02B492C90C04}"/>
              </a:ext>
            </a:extLst>
          </p:cNvPr>
          <p:cNvSpPr txBox="1"/>
          <p:nvPr/>
        </p:nvSpPr>
        <p:spPr>
          <a:xfrm>
            <a:off x="1939567" y="834025"/>
            <a:ext cx="9447489" cy="523220"/>
          </a:xfrm>
          <a:prstGeom prst="rect">
            <a:avLst/>
          </a:prstGeom>
          <a:noFill/>
        </p:spPr>
        <p:txBody>
          <a:bodyPr wrap="square" rtlCol="0">
            <a:spAutoFit/>
          </a:bodyPr>
          <a:lstStyle/>
          <a:p>
            <a:pPr algn="l" fontAlgn="base"/>
            <a:r>
              <a:rPr lang="fr-FR" sz="1400" dirty="0">
                <a:solidFill>
                  <a:schemeClr val="bg1"/>
                </a:solidFill>
                <a:latin typeface="Raleway" panose="020B0003030101060003" pitchFamily="34" charset="0"/>
              </a:rPr>
              <a:t>Publié le 2 juillet 2025, l’Agence Française Anticorruption (« AFA ») </a:t>
            </a:r>
            <a:r>
              <a:rPr lang="fr-FR" sz="1400" b="1" dirty="0">
                <a:solidFill>
                  <a:srgbClr val="26B0C6"/>
                </a:solidFill>
                <a:latin typeface="Raleway" panose="020B0003030101060003" pitchFamily="34" charset="0"/>
              </a:rPr>
              <a:t>présente les actions qu’elle a mises </a:t>
            </a:r>
            <a:br>
              <a:rPr lang="fr-FR" sz="1400" b="1" dirty="0">
                <a:solidFill>
                  <a:srgbClr val="26B0C6"/>
                </a:solidFill>
                <a:latin typeface="Raleway" panose="020B0003030101060003" pitchFamily="34" charset="0"/>
              </a:rPr>
            </a:br>
            <a:r>
              <a:rPr lang="fr-FR" sz="1400" b="1" dirty="0">
                <a:solidFill>
                  <a:srgbClr val="26B0C6"/>
                </a:solidFill>
                <a:latin typeface="Raleway" panose="020B0003030101060003" pitchFamily="34" charset="0"/>
              </a:rPr>
              <a:t>en œuvre durant l'année écoulée pour lutter toujours plus efficacement contre la corruption.</a:t>
            </a:r>
          </a:p>
        </p:txBody>
      </p:sp>
      <p:sp>
        <p:nvSpPr>
          <p:cNvPr id="20" name="ZoneTexte 19">
            <a:extLst>
              <a:ext uri="{FF2B5EF4-FFF2-40B4-BE49-F238E27FC236}">
                <a16:creationId xmlns:a16="http://schemas.microsoft.com/office/drawing/2014/main" id="{58777550-0E1B-BF29-A832-D97EE7961FA3}"/>
              </a:ext>
            </a:extLst>
          </p:cNvPr>
          <p:cNvSpPr txBox="1"/>
          <p:nvPr/>
        </p:nvSpPr>
        <p:spPr>
          <a:xfrm>
            <a:off x="5625163" y="3445186"/>
            <a:ext cx="5309755" cy="307777"/>
          </a:xfrm>
          <a:prstGeom prst="rect">
            <a:avLst/>
          </a:prstGeom>
          <a:noFill/>
        </p:spPr>
        <p:txBody>
          <a:bodyPr wrap="square" rtlCol="0">
            <a:spAutoFit/>
          </a:bodyPr>
          <a:lstStyle/>
          <a:p>
            <a:r>
              <a:rPr lang="fr-FR" sz="1400" b="1" dirty="0">
                <a:solidFill>
                  <a:srgbClr val="20B4D1"/>
                </a:solidFill>
                <a:latin typeface="Raleway" panose="020B0003030101060003" pitchFamily="34" charset="0"/>
              </a:rPr>
              <a:t>Bilan des activités réalisées en 2024  </a:t>
            </a:r>
          </a:p>
        </p:txBody>
      </p:sp>
      <p:sp>
        <p:nvSpPr>
          <p:cNvPr id="21" name="ZoneTexte 20">
            <a:extLst>
              <a:ext uri="{FF2B5EF4-FFF2-40B4-BE49-F238E27FC236}">
                <a16:creationId xmlns:a16="http://schemas.microsoft.com/office/drawing/2014/main" id="{BB3CC409-DCAB-3A49-257E-70D780167A78}"/>
              </a:ext>
            </a:extLst>
          </p:cNvPr>
          <p:cNvSpPr txBox="1"/>
          <p:nvPr/>
        </p:nvSpPr>
        <p:spPr>
          <a:xfrm>
            <a:off x="5625163" y="2744142"/>
            <a:ext cx="5309755" cy="307777"/>
          </a:xfrm>
          <a:prstGeom prst="rect">
            <a:avLst/>
          </a:prstGeom>
          <a:noFill/>
        </p:spPr>
        <p:txBody>
          <a:bodyPr wrap="square" rtlCol="0">
            <a:spAutoFit/>
          </a:bodyPr>
          <a:lstStyle/>
          <a:p>
            <a:r>
              <a:rPr lang="fr-FR" sz="1400" b="1" dirty="0">
                <a:solidFill>
                  <a:srgbClr val="20B4D1"/>
                </a:solidFill>
                <a:latin typeface="Raleway" panose="020B0003030101060003" pitchFamily="34" charset="0"/>
              </a:rPr>
              <a:t>Réorganisation de l’AFA</a:t>
            </a:r>
          </a:p>
        </p:txBody>
      </p:sp>
      <p:sp>
        <p:nvSpPr>
          <p:cNvPr id="22" name="ZoneTexte 21">
            <a:extLst>
              <a:ext uri="{FF2B5EF4-FFF2-40B4-BE49-F238E27FC236}">
                <a16:creationId xmlns:a16="http://schemas.microsoft.com/office/drawing/2014/main" id="{D6EAB823-2A45-FA06-5889-B0F4A10A9E27}"/>
              </a:ext>
            </a:extLst>
          </p:cNvPr>
          <p:cNvSpPr txBox="1"/>
          <p:nvPr/>
        </p:nvSpPr>
        <p:spPr>
          <a:xfrm>
            <a:off x="5625163" y="4175075"/>
            <a:ext cx="5309755" cy="307777"/>
          </a:xfrm>
          <a:prstGeom prst="rect">
            <a:avLst/>
          </a:prstGeom>
          <a:noFill/>
        </p:spPr>
        <p:txBody>
          <a:bodyPr wrap="square" rtlCol="0">
            <a:spAutoFit/>
          </a:bodyPr>
          <a:lstStyle/>
          <a:p>
            <a:r>
              <a:rPr lang="fr-FR" sz="1400" b="1" dirty="0">
                <a:solidFill>
                  <a:srgbClr val="20B4D1"/>
                </a:solidFill>
                <a:latin typeface="Raleway" panose="020B0003030101060003" pitchFamily="34" charset="0"/>
              </a:rPr>
              <a:t>Diagnostic 2024 sur les dispositifs anticorruption</a:t>
            </a:r>
          </a:p>
        </p:txBody>
      </p:sp>
      <p:grpSp>
        <p:nvGrpSpPr>
          <p:cNvPr id="36" name="Groupe 35">
            <a:extLst>
              <a:ext uri="{FF2B5EF4-FFF2-40B4-BE49-F238E27FC236}">
                <a16:creationId xmlns:a16="http://schemas.microsoft.com/office/drawing/2014/main" id="{FA5DCAF7-ABF5-2358-2C52-E1BBF73E9C25}"/>
              </a:ext>
            </a:extLst>
          </p:cNvPr>
          <p:cNvGrpSpPr/>
          <p:nvPr/>
        </p:nvGrpSpPr>
        <p:grpSpPr>
          <a:xfrm>
            <a:off x="481653" y="482254"/>
            <a:ext cx="1267246" cy="1267246"/>
            <a:chOff x="481652" y="540994"/>
            <a:chExt cx="1267246" cy="1267246"/>
          </a:xfrm>
        </p:grpSpPr>
        <p:sp>
          <p:nvSpPr>
            <p:cNvPr id="24" name="Ellipse 23">
              <a:extLst>
                <a:ext uri="{FF2B5EF4-FFF2-40B4-BE49-F238E27FC236}">
                  <a16:creationId xmlns:a16="http://schemas.microsoft.com/office/drawing/2014/main" id="{B2344CB4-6964-976D-5602-4D092BF5F04B}"/>
                </a:ext>
              </a:extLst>
            </p:cNvPr>
            <p:cNvSpPr/>
            <p:nvPr/>
          </p:nvSpPr>
          <p:spPr>
            <a:xfrm>
              <a:off x="481652" y="540994"/>
              <a:ext cx="1267246" cy="1267246"/>
            </a:xfrm>
            <a:prstGeom prst="ellipse">
              <a:avLst/>
            </a:prstGeom>
            <a:solidFill>
              <a:srgbClr val="04445E"/>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dirty="0"/>
            </a:p>
          </p:txBody>
        </p:sp>
        <p:pic>
          <p:nvPicPr>
            <p:cNvPr id="25" name="Graphique 24" descr="Cible">
              <a:extLst>
                <a:ext uri="{FF2B5EF4-FFF2-40B4-BE49-F238E27FC236}">
                  <a16:creationId xmlns:a16="http://schemas.microsoft.com/office/drawing/2014/main" id="{63FA39F5-21FF-80E5-3DFA-2C6971FF85C4}"/>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72320" y="731662"/>
              <a:ext cx="885911" cy="885911"/>
            </a:xfrm>
            <a:prstGeom prst="rect">
              <a:avLst/>
            </a:prstGeom>
          </p:spPr>
        </p:pic>
      </p:grpSp>
      <p:sp>
        <p:nvSpPr>
          <p:cNvPr id="26" name="Ellipse 25">
            <a:extLst>
              <a:ext uri="{FF2B5EF4-FFF2-40B4-BE49-F238E27FC236}">
                <a16:creationId xmlns:a16="http://schemas.microsoft.com/office/drawing/2014/main" id="{6356669E-96AD-4FF7-AE3D-D2CFDFCBD621}"/>
              </a:ext>
            </a:extLst>
          </p:cNvPr>
          <p:cNvSpPr/>
          <p:nvPr/>
        </p:nvSpPr>
        <p:spPr>
          <a:xfrm>
            <a:off x="5057746" y="1893175"/>
            <a:ext cx="567417" cy="567417"/>
          </a:xfrm>
          <a:prstGeom prst="ellipse">
            <a:avLst/>
          </a:prstGeom>
          <a:solidFill>
            <a:srgbClr val="20B4D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27" name="Ellipse 26">
            <a:extLst>
              <a:ext uri="{FF2B5EF4-FFF2-40B4-BE49-F238E27FC236}">
                <a16:creationId xmlns:a16="http://schemas.microsoft.com/office/drawing/2014/main" id="{3CAD1AA2-0C15-F9AD-10AB-FEBC333D8687}"/>
              </a:ext>
            </a:extLst>
          </p:cNvPr>
          <p:cNvSpPr/>
          <p:nvPr/>
        </p:nvSpPr>
        <p:spPr>
          <a:xfrm>
            <a:off x="5057746" y="2597263"/>
            <a:ext cx="567417" cy="567417"/>
          </a:xfrm>
          <a:prstGeom prst="ellipse">
            <a:avLst/>
          </a:prstGeom>
          <a:solidFill>
            <a:srgbClr val="20B4D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28" name="Ellipse 27">
            <a:extLst>
              <a:ext uri="{FF2B5EF4-FFF2-40B4-BE49-F238E27FC236}">
                <a16:creationId xmlns:a16="http://schemas.microsoft.com/office/drawing/2014/main" id="{4D0E0FCB-E8EE-FBB2-A4DD-9A1D474D3852}"/>
              </a:ext>
            </a:extLst>
          </p:cNvPr>
          <p:cNvSpPr/>
          <p:nvPr/>
        </p:nvSpPr>
        <p:spPr>
          <a:xfrm>
            <a:off x="5057746" y="3301351"/>
            <a:ext cx="567417" cy="567417"/>
          </a:xfrm>
          <a:prstGeom prst="ellipse">
            <a:avLst/>
          </a:prstGeom>
          <a:solidFill>
            <a:srgbClr val="20B4D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29" name="Ellipse 28">
            <a:extLst>
              <a:ext uri="{FF2B5EF4-FFF2-40B4-BE49-F238E27FC236}">
                <a16:creationId xmlns:a16="http://schemas.microsoft.com/office/drawing/2014/main" id="{CB0020F2-9146-8031-F124-13D54657BD11}"/>
              </a:ext>
            </a:extLst>
          </p:cNvPr>
          <p:cNvSpPr/>
          <p:nvPr/>
        </p:nvSpPr>
        <p:spPr>
          <a:xfrm>
            <a:off x="5057746" y="4005439"/>
            <a:ext cx="567417" cy="567417"/>
          </a:xfrm>
          <a:prstGeom prst="ellipse">
            <a:avLst/>
          </a:prstGeom>
          <a:solidFill>
            <a:srgbClr val="20B4D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30" name="ZoneTexte 29">
            <a:extLst>
              <a:ext uri="{FF2B5EF4-FFF2-40B4-BE49-F238E27FC236}">
                <a16:creationId xmlns:a16="http://schemas.microsoft.com/office/drawing/2014/main" id="{11168AE1-756B-2DCA-C3A2-7394BCA04B46}"/>
              </a:ext>
            </a:extLst>
          </p:cNvPr>
          <p:cNvSpPr txBox="1"/>
          <p:nvPr/>
        </p:nvSpPr>
        <p:spPr>
          <a:xfrm>
            <a:off x="5102695" y="1956876"/>
            <a:ext cx="477520" cy="400110"/>
          </a:xfrm>
          <a:prstGeom prst="rect">
            <a:avLst/>
          </a:prstGeom>
          <a:noFill/>
        </p:spPr>
        <p:txBody>
          <a:bodyPr wrap="square" rtlCol="0">
            <a:spAutoFit/>
          </a:bodyPr>
          <a:lstStyle/>
          <a:p>
            <a:pPr algn="ctr"/>
            <a:r>
              <a:rPr lang="fr-FR" sz="2000" dirty="0">
                <a:solidFill>
                  <a:schemeClr val="bg1"/>
                </a:solidFill>
              </a:rPr>
              <a:t>1</a:t>
            </a:r>
          </a:p>
        </p:txBody>
      </p:sp>
      <p:sp>
        <p:nvSpPr>
          <p:cNvPr id="31" name="ZoneTexte 30">
            <a:extLst>
              <a:ext uri="{FF2B5EF4-FFF2-40B4-BE49-F238E27FC236}">
                <a16:creationId xmlns:a16="http://schemas.microsoft.com/office/drawing/2014/main" id="{E13DF93B-AF4C-A6A3-4D2E-C9B237A6F88F}"/>
              </a:ext>
            </a:extLst>
          </p:cNvPr>
          <p:cNvSpPr txBox="1"/>
          <p:nvPr/>
        </p:nvSpPr>
        <p:spPr>
          <a:xfrm>
            <a:off x="5102695" y="2681805"/>
            <a:ext cx="477520" cy="400110"/>
          </a:xfrm>
          <a:prstGeom prst="rect">
            <a:avLst/>
          </a:prstGeom>
          <a:noFill/>
        </p:spPr>
        <p:txBody>
          <a:bodyPr wrap="square" rtlCol="0">
            <a:spAutoFit/>
          </a:bodyPr>
          <a:lstStyle/>
          <a:p>
            <a:pPr algn="ctr"/>
            <a:r>
              <a:rPr lang="fr-FR" sz="2000" dirty="0">
                <a:solidFill>
                  <a:schemeClr val="bg1"/>
                </a:solidFill>
              </a:rPr>
              <a:t>2</a:t>
            </a:r>
          </a:p>
        </p:txBody>
      </p:sp>
      <p:sp>
        <p:nvSpPr>
          <p:cNvPr id="32" name="ZoneTexte 31">
            <a:extLst>
              <a:ext uri="{FF2B5EF4-FFF2-40B4-BE49-F238E27FC236}">
                <a16:creationId xmlns:a16="http://schemas.microsoft.com/office/drawing/2014/main" id="{CD47D1A6-A898-0F05-5BF8-08BC6CD430F7}"/>
              </a:ext>
            </a:extLst>
          </p:cNvPr>
          <p:cNvSpPr txBox="1"/>
          <p:nvPr/>
        </p:nvSpPr>
        <p:spPr>
          <a:xfrm>
            <a:off x="5102695" y="3382022"/>
            <a:ext cx="477520" cy="400110"/>
          </a:xfrm>
          <a:prstGeom prst="rect">
            <a:avLst/>
          </a:prstGeom>
          <a:noFill/>
        </p:spPr>
        <p:txBody>
          <a:bodyPr wrap="square" rtlCol="0">
            <a:spAutoFit/>
          </a:bodyPr>
          <a:lstStyle/>
          <a:p>
            <a:pPr algn="ctr"/>
            <a:r>
              <a:rPr lang="fr-FR" sz="2000" dirty="0">
                <a:solidFill>
                  <a:schemeClr val="bg1"/>
                </a:solidFill>
              </a:rPr>
              <a:t>3</a:t>
            </a:r>
          </a:p>
        </p:txBody>
      </p:sp>
      <p:sp>
        <p:nvSpPr>
          <p:cNvPr id="33" name="ZoneTexte 32">
            <a:extLst>
              <a:ext uri="{FF2B5EF4-FFF2-40B4-BE49-F238E27FC236}">
                <a16:creationId xmlns:a16="http://schemas.microsoft.com/office/drawing/2014/main" id="{EEE4BC20-0326-97EA-F265-D04447B4822A}"/>
              </a:ext>
            </a:extLst>
          </p:cNvPr>
          <p:cNvSpPr txBox="1"/>
          <p:nvPr/>
        </p:nvSpPr>
        <p:spPr>
          <a:xfrm>
            <a:off x="5102695" y="4082239"/>
            <a:ext cx="477520" cy="400110"/>
          </a:xfrm>
          <a:prstGeom prst="rect">
            <a:avLst/>
          </a:prstGeom>
          <a:noFill/>
        </p:spPr>
        <p:txBody>
          <a:bodyPr wrap="square" rtlCol="0">
            <a:spAutoFit/>
          </a:bodyPr>
          <a:lstStyle/>
          <a:p>
            <a:pPr algn="ctr"/>
            <a:r>
              <a:rPr lang="fr-FR" sz="2000" dirty="0">
                <a:solidFill>
                  <a:schemeClr val="bg1"/>
                </a:solidFill>
              </a:rPr>
              <a:t>4</a:t>
            </a:r>
          </a:p>
        </p:txBody>
      </p:sp>
      <p:pic>
        <p:nvPicPr>
          <p:cNvPr id="6" name="Image 5" descr="Une image contenant texte, capture d’écran&#10;&#10;Le contenu généré par l’IA peut être incorrect.">
            <a:extLst>
              <a:ext uri="{FF2B5EF4-FFF2-40B4-BE49-F238E27FC236}">
                <a16:creationId xmlns:a16="http://schemas.microsoft.com/office/drawing/2014/main" id="{40DC004C-7AA8-6FD1-8703-E7063FC33E5B}"/>
              </a:ext>
            </a:extLst>
          </p:cNvPr>
          <p:cNvPicPr>
            <a:picLocks noChangeAspect="1"/>
          </p:cNvPicPr>
          <p:nvPr/>
        </p:nvPicPr>
        <p:blipFill>
          <a:blip r:embed="rId5"/>
          <a:stretch>
            <a:fillRect/>
          </a:stretch>
        </p:blipFill>
        <p:spPr>
          <a:xfrm rot="20910870">
            <a:off x="1309318" y="2205819"/>
            <a:ext cx="2617673" cy="3671616"/>
          </a:xfrm>
          <a:prstGeom prst="rect">
            <a:avLst/>
          </a:prstGeom>
          <a:ln>
            <a:noFill/>
          </a:ln>
          <a:effectLst>
            <a:outerShdw blurRad="292100" dist="139700" dir="2700000" algn="tl" rotWithShape="0">
              <a:srgbClr val="333333">
                <a:alpha val="65000"/>
              </a:srgbClr>
            </a:outerShdw>
          </a:effectLst>
        </p:spPr>
      </p:pic>
      <p:pic>
        <p:nvPicPr>
          <p:cNvPr id="8" name="Graphique 7" descr="Curseur">
            <a:extLst>
              <a:ext uri="{FF2B5EF4-FFF2-40B4-BE49-F238E27FC236}">
                <a16:creationId xmlns:a16="http://schemas.microsoft.com/office/drawing/2014/main" id="{D8E5F056-AB00-014D-2D62-39D9C2826C86}"/>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3937329" y="5377644"/>
            <a:ext cx="646331" cy="646331"/>
          </a:xfrm>
          <a:prstGeom prst="rect">
            <a:avLst/>
          </a:prstGeom>
          <a:effectLst>
            <a:outerShdw blurRad="50800" dist="38100" dir="2700000" algn="tl" rotWithShape="0">
              <a:prstClr val="black">
                <a:alpha val="40000"/>
              </a:prstClr>
            </a:outerShdw>
          </a:effectLst>
        </p:spPr>
      </p:pic>
      <p:sp>
        <p:nvSpPr>
          <p:cNvPr id="9" name="ZoneTexte 8">
            <a:extLst>
              <a:ext uri="{FF2B5EF4-FFF2-40B4-BE49-F238E27FC236}">
                <a16:creationId xmlns:a16="http://schemas.microsoft.com/office/drawing/2014/main" id="{46E7ABE4-B0AF-7BC0-5093-4347BEFEC267}"/>
              </a:ext>
            </a:extLst>
          </p:cNvPr>
          <p:cNvSpPr txBox="1"/>
          <p:nvPr/>
        </p:nvSpPr>
        <p:spPr>
          <a:xfrm>
            <a:off x="5625163" y="4901651"/>
            <a:ext cx="5309755" cy="307777"/>
          </a:xfrm>
          <a:prstGeom prst="rect">
            <a:avLst/>
          </a:prstGeom>
          <a:noFill/>
        </p:spPr>
        <p:txBody>
          <a:bodyPr wrap="square" rtlCol="0">
            <a:spAutoFit/>
          </a:bodyPr>
          <a:lstStyle/>
          <a:p>
            <a:r>
              <a:rPr lang="fr-FR" sz="1400" b="1" dirty="0">
                <a:solidFill>
                  <a:srgbClr val="20B4D1"/>
                </a:solidFill>
                <a:latin typeface="Raleway" panose="020B0003030101060003" pitchFamily="34" charset="0"/>
              </a:rPr>
              <a:t>Gestion des signalements</a:t>
            </a:r>
          </a:p>
        </p:txBody>
      </p:sp>
      <p:sp>
        <p:nvSpPr>
          <p:cNvPr id="10" name="Ellipse 9">
            <a:extLst>
              <a:ext uri="{FF2B5EF4-FFF2-40B4-BE49-F238E27FC236}">
                <a16:creationId xmlns:a16="http://schemas.microsoft.com/office/drawing/2014/main" id="{C05C5437-2908-995C-80FC-DDAD7E107AC7}"/>
              </a:ext>
            </a:extLst>
          </p:cNvPr>
          <p:cNvSpPr/>
          <p:nvPr/>
        </p:nvSpPr>
        <p:spPr>
          <a:xfrm>
            <a:off x="5057746" y="4718107"/>
            <a:ext cx="567417" cy="567417"/>
          </a:xfrm>
          <a:prstGeom prst="ellipse">
            <a:avLst/>
          </a:prstGeom>
          <a:solidFill>
            <a:srgbClr val="20B4D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1" name="ZoneTexte 10">
            <a:extLst>
              <a:ext uri="{FF2B5EF4-FFF2-40B4-BE49-F238E27FC236}">
                <a16:creationId xmlns:a16="http://schemas.microsoft.com/office/drawing/2014/main" id="{B2E070E7-824D-24AD-B05D-485E317AB96C}"/>
              </a:ext>
            </a:extLst>
          </p:cNvPr>
          <p:cNvSpPr txBox="1"/>
          <p:nvPr/>
        </p:nvSpPr>
        <p:spPr>
          <a:xfrm>
            <a:off x="5102695" y="4794907"/>
            <a:ext cx="477520" cy="400110"/>
          </a:xfrm>
          <a:prstGeom prst="rect">
            <a:avLst/>
          </a:prstGeom>
          <a:noFill/>
        </p:spPr>
        <p:txBody>
          <a:bodyPr wrap="square" rtlCol="0">
            <a:spAutoFit/>
          </a:bodyPr>
          <a:lstStyle/>
          <a:p>
            <a:pPr algn="ctr"/>
            <a:r>
              <a:rPr lang="fr-FR" sz="2000" dirty="0">
                <a:solidFill>
                  <a:schemeClr val="bg1"/>
                </a:solidFill>
              </a:rPr>
              <a:t>5</a:t>
            </a:r>
          </a:p>
        </p:txBody>
      </p:sp>
      <p:sp>
        <p:nvSpPr>
          <p:cNvPr id="13" name="ZoneTexte 12">
            <a:extLst>
              <a:ext uri="{FF2B5EF4-FFF2-40B4-BE49-F238E27FC236}">
                <a16:creationId xmlns:a16="http://schemas.microsoft.com/office/drawing/2014/main" id="{75655F2F-0F6F-48DD-3F2C-AE15E6C7CBEA}"/>
              </a:ext>
            </a:extLst>
          </p:cNvPr>
          <p:cNvSpPr txBox="1"/>
          <p:nvPr/>
        </p:nvSpPr>
        <p:spPr>
          <a:xfrm>
            <a:off x="5625163" y="2025458"/>
            <a:ext cx="5309755" cy="307777"/>
          </a:xfrm>
          <a:prstGeom prst="rect">
            <a:avLst/>
          </a:prstGeom>
          <a:noFill/>
        </p:spPr>
        <p:txBody>
          <a:bodyPr wrap="square" rtlCol="0">
            <a:spAutoFit/>
          </a:bodyPr>
          <a:lstStyle/>
          <a:p>
            <a:r>
              <a:rPr lang="fr-FR" sz="1400" b="1" dirty="0">
                <a:solidFill>
                  <a:srgbClr val="20B4D1"/>
                </a:solidFill>
                <a:latin typeface="Raleway" panose="020B0003030101060003" pitchFamily="34" charset="0"/>
              </a:rPr>
              <a:t>Perception de la corruption en France en 2024  </a:t>
            </a:r>
          </a:p>
        </p:txBody>
      </p:sp>
      <p:sp>
        <p:nvSpPr>
          <p:cNvPr id="14" name="ZoneTexte 13">
            <a:extLst>
              <a:ext uri="{FF2B5EF4-FFF2-40B4-BE49-F238E27FC236}">
                <a16:creationId xmlns:a16="http://schemas.microsoft.com/office/drawing/2014/main" id="{8749205D-0707-2596-A694-A7E8E98E2B0B}"/>
              </a:ext>
            </a:extLst>
          </p:cNvPr>
          <p:cNvSpPr txBox="1"/>
          <p:nvPr/>
        </p:nvSpPr>
        <p:spPr>
          <a:xfrm>
            <a:off x="5625163" y="5624915"/>
            <a:ext cx="5309755" cy="523220"/>
          </a:xfrm>
          <a:prstGeom prst="rect">
            <a:avLst/>
          </a:prstGeom>
          <a:noFill/>
        </p:spPr>
        <p:txBody>
          <a:bodyPr wrap="square" rtlCol="0">
            <a:spAutoFit/>
          </a:bodyPr>
          <a:lstStyle/>
          <a:p>
            <a:r>
              <a:rPr lang="fr-FR" sz="1400" b="1" dirty="0">
                <a:solidFill>
                  <a:srgbClr val="20B4D1"/>
                </a:solidFill>
                <a:latin typeface="Raleway" pitchFamily="2" charset="0"/>
              </a:rPr>
              <a:t>Renforcement de la stratégie de lutte contre la corruption à l’international</a:t>
            </a:r>
            <a:endParaRPr lang="fr-FR" sz="1400" b="1" dirty="0">
              <a:solidFill>
                <a:srgbClr val="20B4D1"/>
              </a:solidFill>
              <a:latin typeface="Raleway" panose="020B0003030101060003" pitchFamily="34" charset="0"/>
            </a:endParaRPr>
          </a:p>
        </p:txBody>
      </p:sp>
      <p:sp>
        <p:nvSpPr>
          <p:cNvPr id="15" name="ZoneTexte 14">
            <a:extLst>
              <a:ext uri="{FF2B5EF4-FFF2-40B4-BE49-F238E27FC236}">
                <a16:creationId xmlns:a16="http://schemas.microsoft.com/office/drawing/2014/main" id="{4176D6DA-8041-B1A0-791B-D6EAC2B4AF59}"/>
              </a:ext>
            </a:extLst>
          </p:cNvPr>
          <p:cNvSpPr txBox="1"/>
          <p:nvPr/>
        </p:nvSpPr>
        <p:spPr>
          <a:xfrm>
            <a:off x="5127566" y="5552721"/>
            <a:ext cx="477520" cy="400110"/>
          </a:xfrm>
          <a:prstGeom prst="rect">
            <a:avLst/>
          </a:prstGeom>
          <a:noFill/>
        </p:spPr>
        <p:txBody>
          <a:bodyPr wrap="square" rtlCol="0">
            <a:spAutoFit/>
          </a:bodyPr>
          <a:lstStyle/>
          <a:p>
            <a:pPr algn="ctr"/>
            <a:r>
              <a:rPr lang="fr-FR" sz="2000" dirty="0">
                <a:solidFill>
                  <a:schemeClr val="bg1"/>
                </a:solidFill>
              </a:rPr>
              <a:t>6</a:t>
            </a:r>
          </a:p>
        </p:txBody>
      </p:sp>
    </p:spTree>
    <p:extLst>
      <p:ext uri="{BB962C8B-B14F-4D97-AF65-F5344CB8AC3E}">
        <p14:creationId xmlns:p14="http://schemas.microsoft.com/office/powerpoint/2010/main" val="242853886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51908D5-D6B2-C3C6-72C7-F0DB81A0F762}"/>
            </a:ext>
          </a:extLst>
        </p:cNvPr>
        <p:cNvGrpSpPr/>
        <p:nvPr/>
      </p:nvGrpSpPr>
      <p:grpSpPr>
        <a:xfrm>
          <a:off x="0" y="0"/>
          <a:ext cx="0" cy="0"/>
          <a:chOff x="0" y="0"/>
          <a:chExt cx="0" cy="0"/>
        </a:xfrm>
      </p:grpSpPr>
      <p:sp>
        <p:nvSpPr>
          <p:cNvPr id="30" name="Rectangle 29">
            <a:extLst>
              <a:ext uri="{FF2B5EF4-FFF2-40B4-BE49-F238E27FC236}">
                <a16:creationId xmlns:a16="http://schemas.microsoft.com/office/drawing/2014/main" id="{9080042D-FEA3-77B1-9DFF-1FFA4638625E}"/>
              </a:ext>
            </a:extLst>
          </p:cNvPr>
          <p:cNvSpPr/>
          <p:nvPr/>
        </p:nvSpPr>
        <p:spPr>
          <a:xfrm>
            <a:off x="182881" y="1120810"/>
            <a:ext cx="11650028" cy="1222939"/>
          </a:xfrm>
          <a:prstGeom prst="rect">
            <a:avLst/>
          </a:prstGeom>
          <a:solidFill>
            <a:srgbClr val="04445E"/>
          </a:solidFill>
          <a:ln w="28575">
            <a:no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200" dirty="0">
              <a:latin typeface="Raleway" pitchFamily="2" charset="0"/>
            </a:endParaRPr>
          </a:p>
          <a:p>
            <a:pPr algn="just"/>
            <a:r>
              <a:rPr lang="fr-FR" sz="1200" dirty="0">
                <a:latin typeface="Raleway" pitchFamily="2" charset="0"/>
              </a:rPr>
              <a:t>En 2024, la France est à la 25e place du classement mondial de l’indice de perception de la publié par </a:t>
            </a:r>
            <a:r>
              <a:rPr lang="fr-FR" sz="1200" dirty="0" err="1">
                <a:latin typeface="Raleway" pitchFamily="2" charset="0"/>
              </a:rPr>
              <a:t>Transparency</a:t>
            </a:r>
            <a:r>
              <a:rPr lang="fr-FR" sz="1200" dirty="0">
                <a:latin typeface="Raleway" pitchFamily="2" charset="0"/>
              </a:rPr>
              <a:t> International, perdant 5 positions avec un score de 67. Cette dégradation révèle une tendance plus large confirmée par l’enquête l’Eurobaromètre spécial 548. Selon cette étude, une part croissante de Français perçoit la corruption comme un phénomène courant (+1 point par rapport à 2023, +6 depuis 2022) et 47 % estiment qu’elle a augmenté ces 3 dernières années, taux supérieur à la moyenne européenne (41 %).</a:t>
            </a:r>
          </a:p>
          <a:p>
            <a:pPr algn="ctr"/>
            <a:endParaRPr lang="fr-FR" sz="1600" dirty="0">
              <a:latin typeface="Raleway" pitchFamily="2" charset="0"/>
            </a:endParaRPr>
          </a:p>
        </p:txBody>
      </p:sp>
      <p:grpSp>
        <p:nvGrpSpPr>
          <p:cNvPr id="28" name="Groupe 27">
            <a:extLst>
              <a:ext uri="{FF2B5EF4-FFF2-40B4-BE49-F238E27FC236}">
                <a16:creationId xmlns:a16="http://schemas.microsoft.com/office/drawing/2014/main" id="{6BFB9059-7F28-1508-4EFC-22DF5C34F8C6}"/>
              </a:ext>
            </a:extLst>
          </p:cNvPr>
          <p:cNvGrpSpPr/>
          <p:nvPr/>
        </p:nvGrpSpPr>
        <p:grpSpPr>
          <a:xfrm>
            <a:off x="626923" y="316545"/>
            <a:ext cx="567417" cy="567417"/>
            <a:chOff x="4900992" y="2306745"/>
            <a:chExt cx="567417" cy="567417"/>
          </a:xfrm>
        </p:grpSpPr>
        <p:sp>
          <p:nvSpPr>
            <p:cNvPr id="26" name="Ellipse 25">
              <a:extLst>
                <a:ext uri="{FF2B5EF4-FFF2-40B4-BE49-F238E27FC236}">
                  <a16:creationId xmlns:a16="http://schemas.microsoft.com/office/drawing/2014/main" id="{987D0C5A-7521-F255-E8F0-6917A47F6AAE}"/>
                </a:ext>
              </a:extLst>
            </p:cNvPr>
            <p:cNvSpPr/>
            <p:nvPr/>
          </p:nvSpPr>
          <p:spPr>
            <a:xfrm>
              <a:off x="4900992" y="2306745"/>
              <a:ext cx="567417" cy="567417"/>
            </a:xfrm>
            <a:prstGeom prst="ellipse">
              <a:avLst/>
            </a:prstGeom>
            <a:solidFill>
              <a:srgbClr val="20B4D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dirty="0">
                <a:latin typeface="Raleway" pitchFamily="2" charset="0"/>
              </a:endParaRPr>
            </a:p>
          </p:txBody>
        </p:sp>
        <p:sp>
          <p:nvSpPr>
            <p:cNvPr id="27" name="ZoneTexte 26">
              <a:extLst>
                <a:ext uri="{FF2B5EF4-FFF2-40B4-BE49-F238E27FC236}">
                  <a16:creationId xmlns:a16="http://schemas.microsoft.com/office/drawing/2014/main" id="{1CAEDC25-810E-0970-CDBE-31F34D94E63F}"/>
                </a:ext>
              </a:extLst>
            </p:cNvPr>
            <p:cNvSpPr txBox="1"/>
            <p:nvPr/>
          </p:nvSpPr>
          <p:spPr>
            <a:xfrm>
              <a:off x="4945941" y="2370446"/>
              <a:ext cx="477520" cy="400110"/>
            </a:xfrm>
            <a:prstGeom prst="rect">
              <a:avLst/>
            </a:prstGeom>
            <a:noFill/>
          </p:spPr>
          <p:txBody>
            <a:bodyPr wrap="square" rtlCol="0">
              <a:spAutoFit/>
            </a:bodyPr>
            <a:lstStyle/>
            <a:p>
              <a:pPr algn="ctr"/>
              <a:r>
                <a:rPr lang="fr-FR" sz="2000" dirty="0">
                  <a:solidFill>
                    <a:schemeClr val="bg1"/>
                  </a:solidFill>
                  <a:latin typeface="Raleway" pitchFamily="2" charset="0"/>
                </a:rPr>
                <a:t>1</a:t>
              </a:r>
            </a:p>
          </p:txBody>
        </p:sp>
      </p:grpSp>
      <p:sp>
        <p:nvSpPr>
          <p:cNvPr id="29" name="ZoneTexte 28">
            <a:extLst>
              <a:ext uri="{FF2B5EF4-FFF2-40B4-BE49-F238E27FC236}">
                <a16:creationId xmlns:a16="http://schemas.microsoft.com/office/drawing/2014/main" id="{FA3A8BF3-FA61-31A7-429C-F64DB52247AF}"/>
              </a:ext>
            </a:extLst>
          </p:cNvPr>
          <p:cNvSpPr txBox="1"/>
          <p:nvPr/>
        </p:nvSpPr>
        <p:spPr>
          <a:xfrm>
            <a:off x="1280250" y="434681"/>
            <a:ext cx="7000471" cy="400110"/>
          </a:xfrm>
          <a:prstGeom prst="rect">
            <a:avLst/>
          </a:prstGeom>
          <a:noFill/>
        </p:spPr>
        <p:txBody>
          <a:bodyPr wrap="square" rtlCol="0">
            <a:spAutoFit/>
          </a:bodyPr>
          <a:lstStyle/>
          <a:p>
            <a:r>
              <a:rPr lang="fr-FR" sz="2000" b="1" dirty="0">
                <a:solidFill>
                  <a:srgbClr val="20B4D1"/>
                </a:solidFill>
                <a:latin typeface="Raleway" pitchFamily="2" charset="0"/>
              </a:rPr>
              <a:t>Perception de la corruption en France en 2024  </a:t>
            </a:r>
          </a:p>
        </p:txBody>
      </p:sp>
      <p:sp>
        <p:nvSpPr>
          <p:cNvPr id="32" name="ZoneTexte 31">
            <a:extLst>
              <a:ext uri="{FF2B5EF4-FFF2-40B4-BE49-F238E27FC236}">
                <a16:creationId xmlns:a16="http://schemas.microsoft.com/office/drawing/2014/main" id="{8810FB4D-F8C4-A94D-ADE9-FFB5E2944359}"/>
              </a:ext>
            </a:extLst>
          </p:cNvPr>
          <p:cNvSpPr txBox="1"/>
          <p:nvPr/>
        </p:nvSpPr>
        <p:spPr>
          <a:xfrm>
            <a:off x="6798641" y="3190008"/>
            <a:ext cx="2964160" cy="477983"/>
          </a:xfrm>
          <a:prstGeom prst="rect">
            <a:avLst/>
          </a:prstGeom>
          <a:noFill/>
          <a:ln>
            <a:noFill/>
          </a:ln>
        </p:spPr>
        <p:txBody>
          <a:bodyPr wrap="square" rtlCol="0" anchor="ctr">
            <a:noAutofit/>
          </a:bodyPr>
          <a:lstStyle/>
          <a:p>
            <a:pPr algn="ctr"/>
            <a:r>
              <a:rPr lang="fr-FR" sz="1200" b="1" dirty="0">
                <a:solidFill>
                  <a:schemeClr val="bg1"/>
                </a:solidFill>
                <a:latin typeface="Raleway" panose="020B0003030101060003" pitchFamily="34" charset="0"/>
              </a:rPr>
              <a:t>AXES DU PLAN NATIONAL PLURIANNUEL</a:t>
            </a:r>
          </a:p>
        </p:txBody>
      </p:sp>
      <p:pic>
        <p:nvPicPr>
          <p:cNvPr id="34" name="object 7">
            <a:extLst>
              <a:ext uri="{FF2B5EF4-FFF2-40B4-BE49-F238E27FC236}">
                <a16:creationId xmlns:a16="http://schemas.microsoft.com/office/drawing/2014/main" id="{009A7EA8-D06B-F498-6301-2A09D7A0C923}"/>
              </a:ext>
            </a:extLst>
          </p:cNvPr>
          <p:cNvPicPr/>
          <p:nvPr/>
        </p:nvPicPr>
        <p:blipFill>
          <a:blip r:embed="rId2" cstate="print"/>
          <a:stretch>
            <a:fillRect/>
          </a:stretch>
        </p:blipFill>
        <p:spPr>
          <a:xfrm>
            <a:off x="10360801" y="6145306"/>
            <a:ext cx="1563547" cy="372879"/>
          </a:xfrm>
          <a:prstGeom prst="rect">
            <a:avLst/>
          </a:prstGeom>
        </p:spPr>
      </p:pic>
      <p:pic>
        <p:nvPicPr>
          <p:cNvPr id="5" name="Image 4" descr="Une image contenant texte, capture d’écran, nombre, diagramme&#10;&#10;Le contenu généré par l’IA peut être incorrect.">
            <a:extLst>
              <a:ext uri="{FF2B5EF4-FFF2-40B4-BE49-F238E27FC236}">
                <a16:creationId xmlns:a16="http://schemas.microsoft.com/office/drawing/2014/main" id="{CA519405-AC9C-FB5B-0E3D-91516D5BCAFC}"/>
              </a:ext>
            </a:extLst>
          </p:cNvPr>
          <p:cNvPicPr>
            <a:picLocks noChangeAspect="1"/>
          </p:cNvPicPr>
          <p:nvPr/>
        </p:nvPicPr>
        <p:blipFill>
          <a:blip r:embed="rId3"/>
          <a:stretch>
            <a:fillRect/>
          </a:stretch>
        </p:blipFill>
        <p:spPr>
          <a:xfrm>
            <a:off x="182881" y="2648149"/>
            <a:ext cx="7262222" cy="3464603"/>
          </a:xfrm>
          <a:prstGeom prst="rect">
            <a:avLst/>
          </a:prstGeom>
          <a:ln>
            <a:solidFill>
              <a:srgbClr val="04445E"/>
            </a:solidFill>
          </a:ln>
        </p:spPr>
      </p:pic>
      <p:pic>
        <p:nvPicPr>
          <p:cNvPr id="6" name="Image 5">
            <a:extLst>
              <a:ext uri="{FF2B5EF4-FFF2-40B4-BE49-F238E27FC236}">
                <a16:creationId xmlns:a16="http://schemas.microsoft.com/office/drawing/2014/main" id="{22B28F22-3F71-0F07-B28C-E81ADFD44F0A}"/>
              </a:ext>
            </a:extLst>
          </p:cNvPr>
          <p:cNvPicPr>
            <a:picLocks noChangeAspect="1"/>
          </p:cNvPicPr>
          <p:nvPr/>
        </p:nvPicPr>
        <p:blipFill>
          <a:blip r:embed="rId4"/>
          <a:stretch>
            <a:fillRect/>
          </a:stretch>
        </p:blipFill>
        <p:spPr>
          <a:xfrm>
            <a:off x="7661820" y="2092959"/>
            <a:ext cx="4201962" cy="4003040"/>
          </a:xfrm>
          <a:prstGeom prst="rect">
            <a:avLst/>
          </a:prstGeom>
        </p:spPr>
      </p:pic>
      <p:sp>
        <p:nvSpPr>
          <p:cNvPr id="9" name="ZoneTexte 8">
            <a:extLst>
              <a:ext uri="{FF2B5EF4-FFF2-40B4-BE49-F238E27FC236}">
                <a16:creationId xmlns:a16="http://schemas.microsoft.com/office/drawing/2014/main" id="{A8FD10C7-2D85-F0CC-E72B-8678344490E7}"/>
              </a:ext>
            </a:extLst>
          </p:cNvPr>
          <p:cNvSpPr txBox="1"/>
          <p:nvPr/>
        </p:nvSpPr>
        <p:spPr>
          <a:xfrm>
            <a:off x="7661820" y="3131179"/>
            <a:ext cx="3991700" cy="1231106"/>
          </a:xfrm>
          <a:prstGeom prst="rect">
            <a:avLst/>
          </a:prstGeom>
          <a:noFill/>
        </p:spPr>
        <p:txBody>
          <a:bodyPr wrap="square">
            <a:spAutoFit/>
          </a:bodyPr>
          <a:lstStyle/>
          <a:p>
            <a:pPr marL="285750" indent="-285750" algn="just">
              <a:buFont typeface="Arial" panose="020B0604020202020204" pitchFamily="34" charset="0"/>
              <a:buChar char="•"/>
            </a:pPr>
            <a:r>
              <a:rPr lang="fr-FR" sz="1400" dirty="0">
                <a:solidFill>
                  <a:schemeClr val="bg1"/>
                </a:solidFill>
                <a:latin typeface="Raleway" pitchFamily="2" charset="0"/>
              </a:rPr>
              <a:t>Selon l’Eurobaromètre spécial 548 et l’enquête « Les entreprises et la corruption » (avril 2024), la perception de la corruption en France est plus marquée que la moyenne européenne (+ 6%)</a:t>
            </a:r>
            <a:r>
              <a:rPr lang="fr-FR" dirty="0">
                <a:solidFill>
                  <a:schemeClr val="bg1"/>
                </a:solidFill>
              </a:rPr>
              <a:t>.</a:t>
            </a:r>
          </a:p>
        </p:txBody>
      </p:sp>
      <p:sp>
        <p:nvSpPr>
          <p:cNvPr id="13" name="ZoneTexte 12">
            <a:extLst>
              <a:ext uri="{FF2B5EF4-FFF2-40B4-BE49-F238E27FC236}">
                <a16:creationId xmlns:a16="http://schemas.microsoft.com/office/drawing/2014/main" id="{D645F6DB-9135-8D66-A606-1EC8CBA8A446}"/>
              </a:ext>
            </a:extLst>
          </p:cNvPr>
          <p:cNvSpPr txBox="1"/>
          <p:nvPr/>
        </p:nvSpPr>
        <p:spPr>
          <a:xfrm>
            <a:off x="7661820" y="4406418"/>
            <a:ext cx="3991700" cy="1384995"/>
          </a:xfrm>
          <a:prstGeom prst="rect">
            <a:avLst/>
          </a:prstGeom>
          <a:noFill/>
        </p:spPr>
        <p:txBody>
          <a:bodyPr wrap="square">
            <a:spAutoFit/>
          </a:bodyPr>
          <a:lstStyle/>
          <a:p>
            <a:pPr marL="285750" indent="-285750" algn="just">
              <a:buFont typeface="Arial" panose="020B0604020202020204" pitchFamily="34" charset="0"/>
              <a:buChar char="•"/>
            </a:pPr>
            <a:r>
              <a:rPr lang="fr-FR" sz="1400" dirty="0">
                <a:solidFill>
                  <a:schemeClr val="bg1"/>
                </a:solidFill>
                <a:latin typeface="Raleway" pitchFamily="2" charset="0"/>
              </a:rPr>
              <a:t>Selon l’enquête « Vécu et ressenti en matière de sécurité » (VRS) 2023, 0,4 % des adultes en France ont signalé une corruption professionnelle, souvent liée à l’obtention d’un avantage, mais les plaintes restent rares.</a:t>
            </a:r>
            <a:endParaRPr lang="fr-FR" dirty="0">
              <a:solidFill>
                <a:schemeClr val="bg1"/>
              </a:solidFill>
            </a:endParaRPr>
          </a:p>
        </p:txBody>
      </p:sp>
      <p:sp>
        <p:nvSpPr>
          <p:cNvPr id="14" name="ZoneTexte 13">
            <a:extLst>
              <a:ext uri="{FF2B5EF4-FFF2-40B4-BE49-F238E27FC236}">
                <a16:creationId xmlns:a16="http://schemas.microsoft.com/office/drawing/2014/main" id="{473FD47D-1D39-10AB-07AE-EB92F31663CE}"/>
              </a:ext>
            </a:extLst>
          </p:cNvPr>
          <p:cNvSpPr txBox="1"/>
          <p:nvPr/>
        </p:nvSpPr>
        <p:spPr>
          <a:xfrm>
            <a:off x="8887817" y="2486828"/>
            <a:ext cx="1811714" cy="338554"/>
          </a:xfrm>
          <a:prstGeom prst="rect">
            <a:avLst/>
          </a:prstGeom>
          <a:noFill/>
        </p:spPr>
        <p:txBody>
          <a:bodyPr wrap="none" rtlCol="0">
            <a:spAutoFit/>
          </a:bodyPr>
          <a:lstStyle/>
          <a:p>
            <a:r>
              <a:rPr lang="fr-FR" sz="1600" b="1" dirty="0">
                <a:solidFill>
                  <a:schemeClr val="bg1"/>
                </a:solidFill>
                <a:latin typeface="Raleway" pitchFamily="2" charset="0"/>
              </a:rPr>
              <a:t>Autres enquêtes</a:t>
            </a:r>
            <a:endParaRPr lang="fr-FR" b="1" dirty="0">
              <a:solidFill>
                <a:schemeClr val="bg1"/>
              </a:solidFill>
              <a:latin typeface="Raleway" pitchFamily="2" charset="0"/>
            </a:endParaRPr>
          </a:p>
        </p:txBody>
      </p:sp>
    </p:spTree>
    <p:extLst>
      <p:ext uri="{BB962C8B-B14F-4D97-AF65-F5344CB8AC3E}">
        <p14:creationId xmlns:p14="http://schemas.microsoft.com/office/powerpoint/2010/main" val="68508862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Groupe 9">
            <a:extLst>
              <a:ext uri="{FF2B5EF4-FFF2-40B4-BE49-F238E27FC236}">
                <a16:creationId xmlns:a16="http://schemas.microsoft.com/office/drawing/2014/main" id="{5B6EB862-1BA2-A29A-E14C-42F83BAD4CFF}"/>
              </a:ext>
            </a:extLst>
          </p:cNvPr>
          <p:cNvGrpSpPr/>
          <p:nvPr/>
        </p:nvGrpSpPr>
        <p:grpSpPr>
          <a:xfrm>
            <a:off x="626923" y="316545"/>
            <a:ext cx="567417" cy="567417"/>
            <a:chOff x="4900992" y="2306745"/>
            <a:chExt cx="567417" cy="567417"/>
          </a:xfrm>
        </p:grpSpPr>
        <p:sp>
          <p:nvSpPr>
            <p:cNvPr id="11" name="Ellipse 10">
              <a:extLst>
                <a:ext uri="{FF2B5EF4-FFF2-40B4-BE49-F238E27FC236}">
                  <a16:creationId xmlns:a16="http://schemas.microsoft.com/office/drawing/2014/main" id="{A9106CFE-85C2-52B8-2C03-5528A5E9BC7B}"/>
                </a:ext>
              </a:extLst>
            </p:cNvPr>
            <p:cNvSpPr/>
            <p:nvPr/>
          </p:nvSpPr>
          <p:spPr>
            <a:xfrm>
              <a:off x="4900992" y="2306745"/>
              <a:ext cx="567417" cy="567417"/>
            </a:xfrm>
            <a:prstGeom prst="ellipse">
              <a:avLst/>
            </a:prstGeom>
            <a:solidFill>
              <a:srgbClr val="20B4D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dirty="0">
                <a:latin typeface="Raleway" pitchFamily="2" charset="0"/>
              </a:endParaRPr>
            </a:p>
          </p:txBody>
        </p:sp>
        <p:sp>
          <p:nvSpPr>
            <p:cNvPr id="12" name="ZoneTexte 11">
              <a:extLst>
                <a:ext uri="{FF2B5EF4-FFF2-40B4-BE49-F238E27FC236}">
                  <a16:creationId xmlns:a16="http://schemas.microsoft.com/office/drawing/2014/main" id="{188996A6-AEFF-E61D-40E6-95F8962CD358}"/>
                </a:ext>
              </a:extLst>
            </p:cNvPr>
            <p:cNvSpPr txBox="1"/>
            <p:nvPr/>
          </p:nvSpPr>
          <p:spPr>
            <a:xfrm>
              <a:off x="4945941" y="2370446"/>
              <a:ext cx="477520" cy="400110"/>
            </a:xfrm>
            <a:prstGeom prst="rect">
              <a:avLst/>
            </a:prstGeom>
            <a:noFill/>
          </p:spPr>
          <p:txBody>
            <a:bodyPr wrap="square" rtlCol="0">
              <a:spAutoFit/>
            </a:bodyPr>
            <a:lstStyle/>
            <a:p>
              <a:pPr algn="ctr"/>
              <a:r>
                <a:rPr lang="fr-FR" sz="2000" dirty="0">
                  <a:solidFill>
                    <a:schemeClr val="bg1"/>
                  </a:solidFill>
                  <a:latin typeface="Raleway" pitchFamily="2" charset="0"/>
                </a:rPr>
                <a:t>2</a:t>
              </a:r>
            </a:p>
          </p:txBody>
        </p:sp>
      </p:grpSp>
      <p:sp>
        <p:nvSpPr>
          <p:cNvPr id="13" name="ZoneTexte 12">
            <a:extLst>
              <a:ext uri="{FF2B5EF4-FFF2-40B4-BE49-F238E27FC236}">
                <a16:creationId xmlns:a16="http://schemas.microsoft.com/office/drawing/2014/main" id="{0E0CCC00-418B-813D-6239-CC76D3B0E6F8}"/>
              </a:ext>
            </a:extLst>
          </p:cNvPr>
          <p:cNvSpPr txBox="1"/>
          <p:nvPr/>
        </p:nvSpPr>
        <p:spPr>
          <a:xfrm>
            <a:off x="1261454" y="423924"/>
            <a:ext cx="3440287" cy="400110"/>
          </a:xfrm>
          <a:prstGeom prst="rect">
            <a:avLst/>
          </a:prstGeom>
          <a:noFill/>
        </p:spPr>
        <p:txBody>
          <a:bodyPr wrap="square" rtlCol="0">
            <a:spAutoFit/>
          </a:bodyPr>
          <a:lstStyle/>
          <a:p>
            <a:r>
              <a:rPr lang="fr-FR" sz="2000" b="1" dirty="0">
                <a:solidFill>
                  <a:srgbClr val="20B4D1"/>
                </a:solidFill>
                <a:latin typeface="Raleway" pitchFamily="2" charset="0"/>
              </a:rPr>
              <a:t>Réorganisation de l’AFA</a:t>
            </a:r>
          </a:p>
        </p:txBody>
      </p:sp>
      <p:pic>
        <p:nvPicPr>
          <p:cNvPr id="17" name="object 7">
            <a:extLst>
              <a:ext uri="{FF2B5EF4-FFF2-40B4-BE49-F238E27FC236}">
                <a16:creationId xmlns:a16="http://schemas.microsoft.com/office/drawing/2014/main" id="{05E7F5ED-5438-0A5A-5BB1-D16D77777F28}"/>
              </a:ext>
            </a:extLst>
          </p:cNvPr>
          <p:cNvPicPr/>
          <p:nvPr/>
        </p:nvPicPr>
        <p:blipFill>
          <a:blip r:embed="rId2" cstate="print"/>
          <a:stretch>
            <a:fillRect/>
          </a:stretch>
        </p:blipFill>
        <p:spPr>
          <a:xfrm>
            <a:off x="10360801" y="6145306"/>
            <a:ext cx="1563547" cy="372879"/>
          </a:xfrm>
          <a:prstGeom prst="rect">
            <a:avLst/>
          </a:prstGeom>
        </p:spPr>
      </p:pic>
      <p:sp>
        <p:nvSpPr>
          <p:cNvPr id="3" name="ZoneTexte 2">
            <a:extLst>
              <a:ext uri="{FF2B5EF4-FFF2-40B4-BE49-F238E27FC236}">
                <a16:creationId xmlns:a16="http://schemas.microsoft.com/office/drawing/2014/main" id="{BC4D81E7-1BE6-A960-8B2D-A7F02CE3F6E1}"/>
              </a:ext>
            </a:extLst>
          </p:cNvPr>
          <p:cNvSpPr txBox="1"/>
          <p:nvPr/>
        </p:nvSpPr>
        <p:spPr>
          <a:xfrm>
            <a:off x="290755" y="1038878"/>
            <a:ext cx="11643360" cy="954107"/>
          </a:xfrm>
          <a:prstGeom prst="rect">
            <a:avLst/>
          </a:prstGeom>
          <a:noFill/>
        </p:spPr>
        <p:txBody>
          <a:bodyPr wrap="square" rtlCol="0">
            <a:spAutoFit/>
          </a:bodyPr>
          <a:lstStyle/>
          <a:p>
            <a:pPr algn="just"/>
            <a:r>
              <a:rPr lang="fr-FR" sz="1400" b="1" dirty="0">
                <a:solidFill>
                  <a:srgbClr val="04445E"/>
                </a:solidFill>
                <a:latin typeface="Raleway" pitchFamily="2" charset="0"/>
              </a:rPr>
              <a:t>Conformément à l’arrêté du 20 novembre 2024, la nouvelle organisation de l’AFA est entrée en vigueur. Deux sous-directions distinctes pour les acteurs publics et économiques sont créées, en remplacement des anciennes structures de contrôle et de conseil. Ces nouvelles sous-directions sont à la fois compétentes pour les missions de conseil et de contrôle, dans le respect des règles de confidentialité. Cette réorganisation poursuit 4 objectifs, entre autres :</a:t>
            </a:r>
          </a:p>
        </p:txBody>
      </p:sp>
      <p:sp>
        <p:nvSpPr>
          <p:cNvPr id="4" name="ZoneTexte 3">
            <a:extLst>
              <a:ext uri="{FF2B5EF4-FFF2-40B4-BE49-F238E27FC236}">
                <a16:creationId xmlns:a16="http://schemas.microsoft.com/office/drawing/2014/main" id="{08AF7F5A-285C-B64D-4A61-980D557D9EA1}"/>
              </a:ext>
            </a:extLst>
          </p:cNvPr>
          <p:cNvSpPr txBox="1"/>
          <p:nvPr/>
        </p:nvSpPr>
        <p:spPr>
          <a:xfrm>
            <a:off x="290755" y="2272939"/>
            <a:ext cx="3084332" cy="1384995"/>
          </a:xfrm>
          <a:prstGeom prst="rect">
            <a:avLst/>
          </a:prstGeom>
          <a:solidFill>
            <a:srgbClr val="04445E"/>
          </a:solidFill>
        </p:spPr>
        <p:txBody>
          <a:bodyPr wrap="square" rtlCol="0">
            <a:spAutoFit/>
          </a:bodyPr>
          <a:lstStyle/>
          <a:p>
            <a:pPr algn="ctr"/>
            <a:endParaRPr lang="fr-FR" sz="1400" b="1" dirty="0">
              <a:solidFill>
                <a:schemeClr val="bg1"/>
              </a:solidFill>
              <a:latin typeface="Raleway" pitchFamily="2" charset="0"/>
            </a:endParaRPr>
          </a:p>
          <a:p>
            <a:pPr algn="ctr"/>
            <a:r>
              <a:rPr lang="fr-FR" sz="1400" b="1" dirty="0">
                <a:solidFill>
                  <a:schemeClr val="bg1"/>
                </a:solidFill>
                <a:latin typeface="Raleway" pitchFamily="2" charset="0"/>
              </a:rPr>
              <a:t>Mieux adapter l’action de l’AFA aux spécificités juridiques et aux risques propres des acteurs publics et économiques</a:t>
            </a:r>
          </a:p>
          <a:p>
            <a:pPr algn="ctr"/>
            <a:endParaRPr lang="fr-FR" sz="1400" b="1" dirty="0">
              <a:solidFill>
                <a:schemeClr val="bg1"/>
              </a:solidFill>
              <a:latin typeface="Raleway" pitchFamily="2" charset="0"/>
            </a:endParaRPr>
          </a:p>
        </p:txBody>
      </p:sp>
      <p:sp>
        <p:nvSpPr>
          <p:cNvPr id="5" name="ZoneTexte 4">
            <a:extLst>
              <a:ext uri="{FF2B5EF4-FFF2-40B4-BE49-F238E27FC236}">
                <a16:creationId xmlns:a16="http://schemas.microsoft.com/office/drawing/2014/main" id="{43DE6DAD-C43F-D29F-6F67-D9115356E1DC}"/>
              </a:ext>
            </a:extLst>
          </p:cNvPr>
          <p:cNvSpPr txBox="1"/>
          <p:nvPr/>
        </p:nvSpPr>
        <p:spPr>
          <a:xfrm>
            <a:off x="8605520" y="2353518"/>
            <a:ext cx="3318828" cy="1384995"/>
          </a:xfrm>
          <a:prstGeom prst="rect">
            <a:avLst/>
          </a:prstGeom>
          <a:solidFill>
            <a:schemeClr val="bg1">
              <a:lumMod val="95000"/>
            </a:schemeClr>
          </a:solidFill>
        </p:spPr>
        <p:txBody>
          <a:bodyPr wrap="square" rtlCol="0">
            <a:spAutoFit/>
          </a:bodyPr>
          <a:lstStyle/>
          <a:p>
            <a:pPr algn="ctr"/>
            <a:endParaRPr lang="fr-FR" sz="1400" b="1" dirty="0">
              <a:solidFill>
                <a:srgbClr val="04445E"/>
              </a:solidFill>
              <a:latin typeface="Raleway" pitchFamily="2" charset="0"/>
            </a:endParaRPr>
          </a:p>
          <a:p>
            <a:pPr algn="ctr"/>
            <a:r>
              <a:rPr lang="fr-FR" sz="1400" b="1" dirty="0">
                <a:solidFill>
                  <a:srgbClr val="04445E"/>
                </a:solidFill>
                <a:latin typeface="Raleway" pitchFamily="2" charset="0"/>
              </a:rPr>
              <a:t>Alimenter les activités transversales, notamment l’Observatoire des atteintes à la probité, pour mieux comprendre et prévenir la corruption.</a:t>
            </a:r>
          </a:p>
        </p:txBody>
      </p:sp>
      <p:sp>
        <p:nvSpPr>
          <p:cNvPr id="7" name="ZoneTexte 6">
            <a:extLst>
              <a:ext uri="{FF2B5EF4-FFF2-40B4-BE49-F238E27FC236}">
                <a16:creationId xmlns:a16="http://schemas.microsoft.com/office/drawing/2014/main" id="{DB23AEC6-D5BE-7381-1E21-575866A7437D}"/>
              </a:ext>
            </a:extLst>
          </p:cNvPr>
          <p:cNvSpPr txBox="1"/>
          <p:nvPr/>
        </p:nvSpPr>
        <p:spPr>
          <a:xfrm>
            <a:off x="280988" y="4112876"/>
            <a:ext cx="3084333" cy="1384995"/>
          </a:xfrm>
          <a:prstGeom prst="rect">
            <a:avLst/>
          </a:prstGeom>
          <a:solidFill>
            <a:schemeClr val="bg1">
              <a:lumMod val="95000"/>
            </a:schemeClr>
          </a:solidFill>
        </p:spPr>
        <p:txBody>
          <a:bodyPr wrap="square">
            <a:spAutoFit/>
          </a:bodyPr>
          <a:lstStyle/>
          <a:p>
            <a:pPr algn="ctr"/>
            <a:endParaRPr lang="fr-FR" sz="1400" b="1" dirty="0">
              <a:solidFill>
                <a:srgbClr val="04445E"/>
              </a:solidFill>
              <a:latin typeface="Raleway" pitchFamily="2" charset="0"/>
            </a:endParaRPr>
          </a:p>
          <a:p>
            <a:pPr algn="ctr"/>
            <a:r>
              <a:rPr lang="fr-FR" sz="1400" b="1" dirty="0">
                <a:solidFill>
                  <a:srgbClr val="04445E"/>
                </a:solidFill>
                <a:latin typeface="Raleway" pitchFamily="2" charset="0"/>
              </a:rPr>
              <a:t>Exploiter plus systématiquement les résultats des contrôles pour renforcer la pertinence des activités de conseil.</a:t>
            </a:r>
          </a:p>
          <a:p>
            <a:pPr algn="ctr"/>
            <a:endParaRPr lang="fr-FR" sz="1400" b="1" dirty="0">
              <a:solidFill>
                <a:srgbClr val="04445E"/>
              </a:solidFill>
              <a:latin typeface="Raleway" pitchFamily="2" charset="0"/>
            </a:endParaRPr>
          </a:p>
        </p:txBody>
      </p:sp>
      <p:sp>
        <p:nvSpPr>
          <p:cNvPr id="8" name="ZoneTexte 7">
            <a:extLst>
              <a:ext uri="{FF2B5EF4-FFF2-40B4-BE49-F238E27FC236}">
                <a16:creationId xmlns:a16="http://schemas.microsoft.com/office/drawing/2014/main" id="{1ADF409B-7DAE-773D-06DE-06DED1F03A04}"/>
              </a:ext>
            </a:extLst>
          </p:cNvPr>
          <p:cNvSpPr txBox="1"/>
          <p:nvPr/>
        </p:nvSpPr>
        <p:spPr>
          <a:xfrm>
            <a:off x="8615287" y="4280240"/>
            <a:ext cx="3318828" cy="1169551"/>
          </a:xfrm>
          <a:prstGeom prst="rect">
            <a:avLst/>
          </a:prstGeom>
          <a:solidFill>
            <a:srgbClr val="04445E"/>
          </a:solidFill>
        </p:spPr>
        <p:txBody>
          <a:bodyPr wrap="square">
            <a:spAutoFit/>
          </a:bodyPr>
          <a:lstStyle/>
          <a:p>
            <a:pPr algn="ctr"/>
            <a:endParaRPr lang="fr-FR" sz="1400" b="1" dirty="0">
              <a:solidFill>
                <a:schemeClr val="bg1">
                  <a:lumMod val="95000"/>
                </a:schemeClr>
              </a:solidFill>
              <a:latin typeface="Raleway" pitchFamily="2" charset="0"/>
            </a:endParaRPr>
          </a:p>
          <a:p>
            <a:pPr algn="ctr"/>
            <a:r>
              <a:rPr lang="fr-FR" sz="1400" b="1" dirty="0">
                <a:solidFill>
                  <a:schemeClr val="bg1">
                    <a:lumMod val="95000"/>
                  </a:schemeClr>
                </a:solidFill>
                <a:latin typeface="Raleway" pitchFamily="2" charset="0"/>
              </a:rPr>
              <a:t>Rendre le fonctionnement de l’Agence plus fluide et agile face à l’évolution des atteintes à la probité.</a:t>
            </a:r>
          </a:p>
          <a:p>
            <a:pPr algn="ctr"/>
            <a:endParaRPr lang="fr-FR" sz="1400" b="1" dirty="0">
              <a:solidFill>
                <a:schemeClr val="bg1">
                  <a:lumMod val="95000"/>
                </a:schemeClr>
              </a:solidFill>
              <a:latin typeface="Raleway" pitchFamily="2" charset="0"/>
            </a:endParaRPr>
          </a:p>
        </p:txBody>
      </p:sp>
      <p:pic>
        <p:nvPicPr>
          <p:cNvPr id="14" name="Image 13" descr="Une image contenant texte, capture d’écran, Police, conception&#10;&#10;Le contenu généré par l’IA peut être incorrect.">
            <a:extLst>
              <a:ext uri="{FF2B5EF4-FFF2-40B4-BE49-F238E27FC236}">
                <a16:creationId xmlns:a16="http://schemas.microsoft.com/office/drawing/2014/main" id="{4A60C2C8-12CD-96EC-0471-C926793A63DA}"/>
              </a:ext>
            </a:extLst>
          </p:cNvPr>
          <p:cNvPicPr>
            <a:picLocks noChangeAspect="1"/>
          </p:cNvPicPr>
          <p:nvPr/>
        </p:nvPicPr>
        <p:blipFill>
          <a:blip r:embed="rId3"/>
          <a:stretch>
            <a:fillRect/>
          </a:stretch>
        </p:blipFill>
        <p:spPr>
          <a:xfrm>
            <a:off x="3675619" y="2202174"/>
            <a:ext cx="4460507" cy="3247617"/>
          </a:xfrm>
          <a:prstGeom prst="rect">
            <a:avLst/>
          </a:prstGeom>
          <a:ln w="38100" cap="sq">
            <a:solidFill>
              <a:srgbClr val="04445E"/>
            </a:solidFill>
            <a:prstDash val="sysDash"/>
            <a:miter lim="800000"/>
          </a:ln>
          <a:effectLst>
            <a:outerShdw blurRad="57150" dist="50800" dir="2700000" algn="tl" rotWithShape="0">
              <a:srgbClr val="000000">
                <a:alpha val="40000"/>
              </a:srgbClr>
            </a:outerShdw>
          </a:effectLst>
        </p:spPr>
      </p:pic>
      <p:sp>
        <p:nvSpPr>
          <p:cNvPr id="15" name="ZoneTexte 14">
            <a:extLst>
              <a:ext uri="{FF2B5EF4-FFF2-40B4-BE49-F238E27FC236}">
                <a16:creationId xmlns:a16="http://schemas.microsoft.com/office/drawing/2014/main" id="{B5A2F69A-6C93-F2F8-6759-71F7BC9CA1D9}"/>
              </a:ext>
            </a:extLst>
          </p:cNvPr>
          <p:cNvSpPr txBox="1"/>
          <p:nvPr/>
        </p:nvSpPr>
        <p:spPr>
          <a:xfrm>
            <a:off x="392355" y="5658980"/>
            <a:ext cx="11643360" cy="492443"/>
          </a:xfrm>
          <a:prstGeom prst="rect">
            <a:avLst/>
          </a:prstGeom>
          <a:noFill/>
          <a:ln>
            <a:noFill/>
            <a:prstDash val="sysDash"/>
          </a:ln>
        </p:spPr>
        <p:txBody>
          <a:bodyPr wrap="square" rtlCol="0">
            <a:spAutoFit/>
          </a:bodyPr>
          <a:lstStyle/>
          <a:p>
            <a:r>
              <a:rPr lang="fr-FR" sz="1300" b="1" dirty="0">
                <a:solidFill>
                  <a:srgbClr val="04445E"/>
                </a:solidFill>
                <a:latin typeface="Raleway" pitchFamily="2" charset="0"/>
              </a:rPr>
              <a:t>En 2024, l’AFA a créé l’Observatoire des atteintes à la probité, avec pour objectif de mieux connaître et objectiver le phénomène de corruption. En décembre 2024, une première note d’analyse a été publiée, portant sur les décisions judiciaires rendues en 2021 et 2022.</a:t>
            </a:r>
          </a:p>
        </p:txBody>
      </p:sp>
    </p:spTree>
    <p:extLst>
      <p:ext uri="{BB962C8B-B14F-4D97-AF65-F5344CB8AC3E}">
        <p14:creationId xmlns:p14="http://schemas.microsoft.com/office/powerpoint/2010/main" val="393294471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A39BE17-8CAB-658F-3A67-0FDD9D065534}"/>
            </a:ext>
          </a:extLst>
        </p:cNvPr>
        <p:cNvGrpSpPr/>
        <p:nvPr/>
      </p:nvGrpSpPr>
      <p:grpSpPr>
        <a:xfrm>
          <a:off x="0" y="0"/>
          <a:ext cx="0" cy="0"/>
          <a:chOff x="0" y="0"/>
          <a:chExt cx="0" cy="0"/>
        </a:xfrm>
      </p:grpSpPr>
      <p:sp>
        <p:nvSpPr>
          <p:cNvPr id="3" name="Rectangle 2">
            <a:extLst>
              <a:ext uri="{FF2B5EF4-FFF2-40B4-BE49-F238E27FC236}">
                <a16:creationId xmlns:a16="http://schemas.microsoft.com/office/drawing/2014/main" id="{E4BB912E-FA55-9A7F-0803-706494E6F00E}"/>
              </a:ext>
            </a:extLst>
          </p:cNvPr>
          <p:cNvSpPr/>
          <p:nvPr/>
        </p:nvSpPr>
        <p:spPr>
          <a:xfrm>
            <a:off x="304801" y="1232109"/>
            <a:ext cx="5791199" cy="4834301"/>
          </a:xfrm>
          <a:prstGeom prst="rect">
            <a:avLst/>
          </a:prstGeom>
          <a:solidFill>
            <a:srgbClr val="20B4D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fr-FR" sz="1400" dirty="0">
              <a:solidFill>
                <a:srgbClr val="04445E"/>
              </a:solidFill>
              <a:latin typeface="Raleway" panose="020B0003030101060003" pitchFamily="34" charset="0"/>
            </a:endParaRPr>
          </a:p>
          <a:p>
            <a:pPr algn="just"/>
            <a:r>
              <a:rPr lang="fr-FR" sz="1400" b="1" dirty="0">
                <a:solidFill>
                  <a:schemeClr val="bg1"/>
                </a:solidFill>
                <a:latin typeface="Raleway" panose="020B0003030101060003" pitchFamily="34" charset="0"/>
              </a:rPr>
              <a:t>Contrôles réalisés entre 2019 et 2023 par l’AFA pour accompagner les acteurs des Jeux Olympiques et Paralympiques de Paris 2024</a:t>
            </a:r>
            <a:r>
              <a:rPr lang="fr-FR" sz="1400" dirty="0">
                <a:solidFill>
                  <a:schemeClr val="bg1"/>
                </a:solidFill>
                <a:latin typeface="Raleway" panose="020B0003030101060003" pitchFamily="34" charset="0"/>
              </a:rPr>
              <a:t> :</a:t>
            </a:r>
          </a:p>
          <a:p>
            <a:pPr algn="just"/>
            <a:endParaRPr lang="fr-FR" sz="1400" dirty="0">
              <a:solidFill>
                <a:schemeClr val="bg1"/>
              </a:solidFill>
              <a:latin typeface="Raleway" panose="020B0003030101060003" pitchFamily="34" charset="0"/>
            </a:endParaRPr>
          </a:p>
          <a:p>
            <a:pPr marL="252000" lvl="0" indent="-252000" algn="just" eaLnBrk="0" fontAlgn="base" hangingPunct="0">
              <a:spcBef>
                <a:spcPct val="0"/>
              </a:spcBef>
              <a:spcAft>
                <a:spcPts val="600"/>
              </a:spcAft>
              <a:buFont typeface="Arial" panose="020B0604020202020204" pitchFamily="34" charset="0"/>
              <a:buChar char="•"/>
            </a:pPr>
            <a:r>
              <a:rPr lang="fr-FR" sz="1400" b="1" dirty="0">
                <a:solidFill>
                  <a:schemeClr val="bg1"/>
                </a:solidFill>
                <a:latin typeface="Raleway" pitchFamily="2" charset="0"/>
              </a:rPr>
              <a:t>Comité d’organisation des JOP 2024 et Société de livraison des ouvrages Olympiques</a:t>
            </a:r>
            <a:r>
              <a:rPr lang="fr-FR" sz="1400" dirty="0">
                <a:solidFill>
                  <a:schemeClr val="bg1"/>
                </a:solidFill>
                <a:latin typeface="Raleway" pitchFamily="2" charset="0"/>
              </a:rPr>
              <a:t> :</a:t>
            </a:r>
            <a:r>
              <a:rPr lang="fr-FR" altLang="fr-FR" sz="1400" dirty="0">
                <a:solidFill>
                  <a:schemeClr val="bg1"/>
                </a:solidFill>
                <a:latin typeface="Raleway" pitchFamily="2" charset="0"/>
              </a:rPr>
              <a:t> vérification de la mise en place de dispositifs anticorruption dans les structures centrales temporaires.</a:t>
            </a:r>
          </a:p>
          <a:p>
            <a:pPr marL="252000" lvl="0" indent="-252000" algn="just" eaLnBrk="0" fontAlgn="base" hangingPunct="0">
              <a:spcBef>
                <a:spcPct val="0"/>
              </a:spcBef>
              <a:spcAft>
                <a:spcPts val="600"/>
              </a:spcAft>
              <a:buFont typeface="Arial" panose="020B0604020202020204" pitchFamily="34" charset="0"/>
              <a:buChar char="•"/>
            </a:pPr>
            <a:r>
              <a:rPr lang="fr-FR" altLang="fr-FR" sz="1400" b="1" dirty="0">
                <a:solidFill>
                  <a:schemeClr val="bg1"/>
                </a:solidFill>
                <a:latin typeface="Raleway" pitchFamily="2" charset="0"/>
              </a:rPr>
              <a:t>Collectivités territoriales et opérateurs de l’État</a:t>
            </a:r>
            <a:r>
              <a:rPr lang="fr-FR" altLang="fr-FR" sz="1400" dirty="0">
                <a:solidFill>
                  <a:schemeClr val="bg1"/>
                </a:solidFill>
                <a:latin typeface="Raleway" pitchFamily="2" charset="0"/>
              </a:rPr>
              <a:t> : contrôle des maîtres d’ouvrage publics impliqués dans les projets olympiques.</a:t>
            </a:r>
          </a:p>
          <a:p>
            <a:pPr marL="252000" lvl="0" indent="-252000" algn="just" eaLnBrk="0" fontAlgn="base" hangingPunct="0">
              <a:spcBef>
                <a:spcPct val="0"/>
              </a:spcBef>
              <a:spcAft>
                <a:spcPts val="600"/>
              </a:spcAft>
              <a:buFont typeface="Arial" panose="020B0604020202020204" pitchFamily="34" charset="0"/>
              <a:buChar char="•"/>
            </a:pPr>
            <a:r>
              <a:rPr lang="fr-FR" altLang="fr-FR" sz="1400" b="1" dirty="0">
                <a:solidFill>
                  <a:schemeClr val="bg1"/>
                </a:solidFill>
                <a:latin typeface="Raleway" pitchFamily="2" charset="0"/>
              </a:rPr>
              <a:t>9 fédérations sportives</a:t>
            </a:r>
            <a:r>
              <a:rPr lang="fr-FR" altLang="fr-FR" sz="1400" dirty="0">
                <a:solidFill>
                  <a:schemeClr val="bg1"/>
                </a:solidFill>
                <a:latin typeface="Raleway" pitchFamily="2" charset="0"/>
              </a:rPr>
              <a:t> : identification des difficultés à formaliser des dispositifs adaptés malgré des risques réels.</a:t>
            </a:r>
          </a:p>
          <a:p>
            <a:pPr marL="252000" lvl="0" indent="-252000" algn="just" eaLnBrk="0" fontAlgn="base" hangingPunct="0">
              <a:spcBef>
                <a:spcPct val="0"/>
              </a:spcBef>
              <a:spcAft>
                <a:spcPts val="600"/>
              </a:spcAft>
              <a:buFont typeface="Arial" panose="020B0604020202020204" pitchFamily="34" charset="0"/>
              <a:buChar char="•"/>
            </a:pPr>
            <a:r>
              <a:rPr lang="fr-FR" altLang="fr-FR" sz="1400" b="1" dirty="0">
                <a:solidFill>
                  <a:schemeClr val="bg1"/>
                </a:solidFill>
                <a:latin typeface="Raleway" pitchFamily="2" charset="0"/>
              </a:rPr>
              <a:t>12 entreprises du BTP</a:t>
            </a:r>
            <a:r>
              <a:rPr lang="fr-FR" altLang="fr-FR" sz="1400" dirty="0">
                <a:solidFill>
                  <a:schemeClr val="bg1"/>
                </a:solidFill>
                <a:latin typeface="Raleway" pitchFamily="2" charset="0"/>
              </a:rPr>
              <a:t> : contrôle des principaux intervenants économiques (attributaires, partenaires, groupements, sous-traitants).</a:t>
            </a:r>
            <a:endParaRPr lang="fr-FR" sz="1400" dirty="0">
              <a:solidFill>
                <a:schemeClr val="bg1"/>
              </a:solidFill>
              <a:latin typeface="Raleway" pitchFamily="2" charset="0"/>
            </a:endParaRPr>
          </a:p>
        </p:txBody>
      </p:sp>
      <p:sp>
        <p:nvSpPr>
          <p:cNvPr id="34" name="ZoneTexte 33">
            <a:extLst>
              <a:ext uri="{FF2B5EF4-FFF2-40B4-BE49-F238E27FC236}">
                <a16:creationId xmlns:a16="http://schemas.microsoft.com/office/drawing/2014/main" id="{26F33A54-6AF1-F62E-1AE8-8E70ED079BDE}"/>
              </a:ext>
            </a:extLst>
          </p:cNvPr>
          <p:cNvSpPr txBox="1"/>
          <p:nvPr/>
        </p:nvSpPr>
        <p:spPr>
          <a:xfrm>
            <a:off x="1325649" y="392852"/>
            <a:ext cx="9426072" cy="400110"/>
          </a:xfrm>
          <a:prstGeom prst="rect">
            <a:avLst/>
          </a:prstGeom>
          <a:noFill/>
        </p:spPr>
        <p:txBody>
          <a:bodyPr wrap="square" rtlCol="0">
            <a:spAutoFit/>
          </a:bodyPr>
          <a:lstStyle/>
          <a:p>
            <a:r>
              <a:rPr lang="fr-FR" sz="2000" b="1" dirty="0">
                <a:solidFill>
                  <a:srgbClr val="20B4D1"/>
                </a:solidFill>
                <a:latin typeface="Raleway" pitchFamily="2" charset="0"/>
              </a:rPr>
              <a:t>Bilan des activités réalisées durant l’année 2024 : activités prioritaires</a:t>
            </a:r>
          </a:p>
        </p:txBody>
      </p:sp>
      <p:pic>
        <p:nvPicPr>
          <p:cNvPr id="37" name="object 7">
            <a:extLst>
              <a:ext uri="{FF2B5EF4-FFF2-40B4-BE49-F238E27FC236}">
                <a16:creationId xmlns:a16="http://schemas.microsoft.com/office/drawing/2014/main" id="{4FAC07B6-0D84-E154-FDC1-52CC2F4FB7D8}"/>
              </a:ext>
            </a:extLst>
          </p:cNvPr>
          <p:cNvPicPr/>
          <p:nvPr/>
        </p:nvPicPr>
        <p:blipFill>
          <a:blip r:embed="rId2" cstate="print"/>
          <a:stretch>
            <a:fillRect/>
          </a:stretch>
        </p:blipFill>
        <p:spPr>
          <a:xfrm>
            <a:off x="10360801" y="6145306"/>
            <a:ext cx="1563547" cy="372879"/>
          </a:xfrm>
          <a:prstGeom prst="rect">
            <a:avLst/>
          </a:prstGeom>
        </p:spPr>
      </p:pic>
      <p:sp>
        <p:nvSpPr>
          <p:cNvPr id="2" name="Rectangle 1">
            <a:extLst>
              <a:ext uri="{FF2B5EF4-FFF2-40B4-BE49-F238E27FC236}">
                <a16:creationId xmlns:a16="http://schemas.microsoft.com/office/drawing/2014/main" id="{D9AA8A92-0404-B21E-1BC5-44FC4B37699A}"/>
              </a:ext>
            </a:extLst>
          </p:cNvPr>
          <p:cNvSpPr/>
          <p:nvPr/>
        </p:nvSpPr>
        <p:spPr>
          <a:xfrm>
            <a:off x="6096000" y="1232109"/>
            <a:ext cx="5791198" cy="4834301"/>
          </a:xfrm>
          <a:prstGeom prst="rect">
            <a:avLst/>
          </a:prstGeom>
          <a:solidFill>
            <a:srgbClr val="04445E"/>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fr-FR" sz="1200" dirty="0">
              <a:latin typeface="Raleway" pitchFamily="2" charset="0"/>
            </a:endParaRPr>
          </a:p>
          <a:p>
            <a:pPr algn="just"/>
            <a:endParaRPr lang="fr-FR" sz="1200" dirty="0">
              <a:latin typeface="Raleway" pitchFamily="2" charset="0"/>
            </a:endParaRPr>
          </a:p>
          <a:p>
            <a:pPr algn="just"/>
            <a:r>
              <a:rPr lang="fr-FR" sz="1200" dirty="0">
                <a:latin typeface="Raleway" pitchFamily="2" charset="0"/>
              </a:rPr>
              <a:t>En février 2024, l’AFA s’est vue confiée une mission relative à la corruption liée au trafic de stupéfiants dans les infrastructures portuaires françaises. A l’issue des travaux, un rapport sur le risque corruptif dans les plateformes portuaires et les mesures de prévention potentielles a été établi.</a:t>
            </a:r>
          </a:p>
          <a:p>
            <a:pPr marL="171450" indent="-171450" algn="just">
              <a:buFontTx/>
              <a:buChar char="-"/>
            </a:pPr>
            <a:endParaRPr lang="fr-FR" sz="1200" dirty="0">
              <a:latin typeface="Raleway" pitchFamily="2" charset="0"/>
            </a:endParaRPr>
          </a:p>
          <a:p>
            <a:pPr algn="just"/>
            <a:r>
              <a:rPr lang="fr-FR" sz="1200" dirty="0">
                <a:latin typeface="Raleway" pitchFamily="2" charset="0"/>
              </a:rPr>
              <a:t>Les propositions suivantes issues des travaux ont été intégrées à la loi du 13 juin 2025 sur la lutte contre le narcotrafic :</a:t>
            </a:r>
          </a:p>
          <a:p>
            <a:pPr marL="171450" indent="-171450" algn="just">
              <a:buFont typeface="Arial" panose="020B0604020202020204" pitchFamily="34" charset="0"/>
              <a:buChar char="•"/>
            </a:pPr>
            <a:r>
              <a:rPr lang="fr-FR" sz="1200" b="1" dirty="0">
                <a:latin typeface="Raleway" pitchFamily="2" charset="0"/>
              </a:rPr>
              <a:t>prise en compte du risque de corruption </a:t>
            </a:r>
            <a:r>
              <a:rPr lang="fr-FR" sz="1200" dirty="0">
                <a:latin typeface="Raleway" pitchFamily="2" charset="0"/>
              </a:rPr>
              <a:t>dans les dispositifs de sûreté portuaire ;</a:t>
            </a:r>
          </a:p>
          <a:p>
            <a:pPr marL="171450" indent="-171450" algn="just">
              <a:buFont typeface="Arial" panose="020B0604020202020204" pitchFamily="34" charset="0"/>
              <a:buChar char="•"/>
            </a:pPr>
            <a:r>
              <a:rPr lang="fr-FR" sz="1200" b="1" dirty="0">
                <a:latin typeface="Raleway" pitchFamily="2" charset="0"/>
              </a:rPr>
              <a:t>extension du cadre anticorruption français</a:t>
            </a:r>
            <a:r>
              <a:rPr lang="fr-FR" sz="1200" dirty="0">
                <a:latin typeface="Raleway" pitchFamily="2" charset="0"/>
              </a:rPr>
              <a:t> à certains acteurs portuaires exposés (ex. entreprises de manutention non assujetties à la loi Sapin II) ;</a:t>
            </a:r>
          </a:p>
          <a:p>
            <a:pPr marL="171450" indent="-171450" algn="just">
              <a:buFont typeface="Arial" panose="020B0604020202020204" pitchFamily="34" charset="0"/>
              <a:buChar char="•"/>
            </a:pPr>
            <a:r>
              <a:rPr lang="fr-FR" sz="1200" b="1" dirty="0">
                <a:latin typeface="Raleway" pitchFamily="2" charset="0"/>
              </a:rPr>
              <a:t>clarification de l’accès des forces de sécurité intérieure </a:t>
            </a:r>
            <a:r>
              <a:rPr lang="fr-FR" sz="1200" dirty="0">
                <a:latin typeface="Raleway" pitchFamily="2" charset="0"/>
              </a:rPr>
              <a:t>aux systèmes de vidéosurveillance privés ;</a:t>
            </a:r>
          </a:p>
          <a:p>
            <a:pPr marL="171450" indent="-171450" algn="just">
              <a:buFont typeface="Arial" panose="020B0604020202020204" pitchFamily="34" charset="0"/>
              <a:buChar char="•"/>
            </a:pPr>
            <a:r>
              <a:rPr lang="fr-FR" sz="1200" b="1" dirty="0">
                <a:latin typeface="Raleway" pitchFamily="2" charset="0"/>
              </a:rPr>
              <a:t>création d’un délit de corruption privée en bande organisée</a:t>
            </a:r>
            <a:r>
              <a:rPr lang="fr-FR" sz="1200" dirty="0">
                <a:latin typeface="Raleway" pitchFamily="2" charset="0"/>
              </a:rPr>
              <a:t>, notamment dans le secteur portuaire ;</a:t>
            </a:r>
          </a:p>
          <a:p>
            <a:pPr marL="171450" indent="-171450" algn="just">
              <a:buFont typeface="Arial" panose="020B0604020202020204" pitchFamily="34" charset="0"/>
              <a:buChar char="•"/>
            </a:pPr>
            <a:r>
              <a:rPr lang="fr-FR" sz="1200" dirty="0">
                <a:latin typeface="Raleway" pitchFamily="2" charset="0"/>
              </a:rPr>
              <a:t>mise en place d’une </a:t>
            </a:r>
            <a:r>
              <a:rPr lang="fr-FR" sz="1200" b="1" dirty="0">
                <a:latin typeface="Raleway" pitchFamily="2" charset="0"/>
              </a:rPr>
              <a:t>formation obligatoire sur le risque de corruption </a:t>
            </a:r>
            <a:r>
              <a:rPr lang="fr-FR" sz="1200" dirty="0">
                <a:latin typeface="Raleway" pitchFamily="2" charset="0"/>
              </a:rPr>
              <a:t>pour les acteurs de la sûreté portuaire.</a:t>
            </a:r>
          </a:p>
          <a:p>
            <a:pPr marL="171450" indent="-171450" algn="just">
              <a:buFont typeface="Arial" panose="020B0604020202020204" pitchFamily="34" charset="0"/>
              <a:buChar char="•"/>
            </a:pPr>
            <a:endParaRPr lang="fr-FR" altLang="fr-FR" sz="1200" dirty="0">
              <a:solidFill>
                <a:schemeClr val="bg1"/>
              </a:solidFill>
              <a:latin typeface="Raleway" pitchFamily="2" charset="0"/>
            </a:endParaRPr>
          </a:p>
          <a:p>
            <a:pPr algn="just"/>
            <a:r>
              <a:rPr lang="fr-FR" altLang="fr-FR" sz="1200" dirty="0">
                <a:solidFill>
                  <a:schemeClr val="bg1"/>
                </a:solidFill>
                <a:latin typeface="Raleway" pitchFamily="2" charset="0"/>
              </a:rPr>
              <a:t>L’AFA co-préside également depuis septembre 2023 un groupe de travail interministériel dédié à la lutte contre la criminalité organisée. L’AFA poursuit en son accompagnement des acteurs portuaires.</a:t>
            </a:r>
          </a:p>
        </p:txBody>
      </p:sp>
      <p:sp>
        <p:nvSpPr>
          <p:cNvPr id="5" name="Rectangle 4">
            <a:extLst>
              <a:ext uri="{FF2B5EF4-FFF2-40B4-BE49-F238E27FC236}">
                <a16:creationId xmlns:a16="http://schemas.microsoft.com/office/drawing/2014/main" id="{CD51FFEA-7F0A-3657-2601-2A78DED6883A}"/>
              </a:ext>
            </a:extLst>
          </p:cNvPr>
          <p:cNvSpPr/>
          <p:nvPr/>
        </p:nvSpPr>
        <p:spPr>
          <a:xfrm>
            <a:off x="714704" y="1053859"/>
            <a:ext cx="4750674" cy="457649"/>
          </a:xfrm>
          <a:prstGeom prst="rect">
            <a:avLst/>
          </a:prstGeom>
          <a:solidFill>
            <a:srgbClr val="04445E"/>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b="1" dirty="0">
                <a:latin typeface="Raleway" pitchFamily="2" charset="0"/>
              </a:rPr>
              <a:t>Retour sur les JOP 2024</a:t>
            </a:r>
          </a:p>
        </p:txBody>
      </p:sp>
      <p:sp>
        <p:nvSpPr>
          <p:cNvPr id="6" name="Rectangle 5">
            <a:extLst>
              <a:ext uri="{FF2B5EF4-FFF2-40B4-BE49-F238E27FC236}">
                <a16:creationId xmlns:a16="http://schemas.microsoft.com/office/drawing/2014/main" id="{F7B85F3E-6277-41AC-68B6-ABE33783272C}"/>
              </a:ext>
            </a:extLst>
          </p:cNvPr>
          <p:cNvSpPr/>
          <p:nvPr/>
        </p:nvSpPr>
        <p:spPr>
          <a:xfrm>
            <a:off x="6726622" y="1053858"/>
            <a:ext cx="4750674" cy="457649"/>
          </a:xfrm>
          <a:prstGeom prst="rect">
            <a:avLst/>
          </a:prstGeom>
          <a:solidFill>
            <a:srgbClr val="20B4D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b="1" dirty="0">
                <a:latin typeface="Raleway" pitchFamily="2" charset="0"/>
              </a:rPr>
              <a:t>Focus sur la criminalité organisée</a:t>
            </a:r>
          </a:p>
        </p:txBody>
      </p:sp>
      <p:grpSp>
        <p:nvGrpSpPr>
          <p:cNvPr id="10" name="Google Shape;23236;p106">
            <a:extLst>
              <a:ext uri="{FF2B5EF4-FFF2-40B4-BE49-F238E27FC236}">
                <a16:creationId xmlns:a16="http://schemas.microsoft.com/office/drawing/2014/main" id="{C08FF3B2-567C-DD58-D9CC-E63539B3E34A}"/>
              </a:ext>
            </a:extLst>
          </p:cNvPr>
          <p:cNvGrpSpPr/>
          <p:nvPr/>
        </p:nvGrpSpPr>
        <p:grpSpPr>
          <a:xfrm>
            <a:off x="1130185" y="1104433"/>
            <a:ext cx="362553" cy="356498"/>
            <a:chOff x="6065149" y="3367036"/>
            <a:chExt cx="362553" cy="356498"/>
          </a:xfrm>
        </p:grpSpPr>
        <p:sp>
          <p:nvSpPr>
            <p:cNvPr id="11" name="Google Shape;23237;p106">
              <a:extLst>
                <a:ext uri="{FF2B5EF4-FFF2-40B4-BE49-F238E27FC236}">
                  <a16:creationId xmlns:a16="http://schemas.microsoft.com/office/drawing/2014/main" id="{921B4366-75AD-0132-F0A1-30EE5D5EB4EE}"/>
                </a:ext>
              </a:extLst>
            </p:cNvPr>
            <p:cNvSpPr/>
            <p:nvPr/>
          </p:nvSpPr>
          <p:spPr>
            <a:xfrm>
              <a:off x="6065149" y="3367036"/>
              <a:ext cx="356498" cy="356498"/>
            </a:xfrm>
            <a:custGeom>
              <a:avLst/>
              <a:gdLst/>
              <a:ahLst/>
              <a:cxnLst/>
              <a:rect l="l" t="t" r="r" b="b"/>
              <a:pathLst>
                <a:path w="13599" h="13599" extrusionOk="0">
                  <a:moveTo>
                    <a:pt x="6799" y="0"/>
                  </a:moveTo>
                  <a:cubicBezTo>
                    <a:pt x="3046" y="0"/>
                    <a:pt x="0" y="3046"/>
                    <a:pt x="0" y="6799"/>
                  </a:cubicBezTo>
                  <a:cubicBezTo>
                    <a:pt x="0" y="10552"/>
                    <a:pt x="3046" y="13598"/>
                    <a:pt x="6799" y="13598"/>
                  </a:cubicBezTo>
                  <a:cubicBezTo>
                    <a:pt x="10553" y="13598"/>
                    <a:pt x="13598" y="10552"/>
                    <a:pt x="13598" y="6799"/>
                  </a:cubicBezTo>
                  <a:cubicBezTo>
                    <a:pt x="13598" y="3046"/>
                    <a:pt x="10553" y="0"/>
                    <a:pt x="6799" y="0"/>
                  </a:cubicBezTo>
                  <a:close/>
                </a:path>
              </a:pathLst>
            </a:custGeom>
            <a:solidFill>
              <a:srgbClr val="EFF1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23238;p106">
              <a:extLst>
                <a:ext uri="{FF2B5EF4-FFF2-40B4-BE49-F238E27FC236}">
                  <a16:creationId xmlns:a16="http://schemas.microsoft.com/office/drawing/2014/main" id="{6800EB69-60D1-0D77-5B6F-A06D07E9E74B}"/>
                </a:ext>
              </a:extLst>
            </p:cNvPr>
            <p:cNvSpPr/>
            <p:nvPr/>
          </p:nvSpPr>
          <p:spPr>
            <a:xfrm>
              <a:off x="6219923" y="3367036"/>
              <a:ext cx="207780" cy="356472"/>
            </a:xfrm>
            <a:custGeom>
              <a:avLst/>
              <a:gdLst/>
              <a:ahLst/>
              <a:cxnLst/>
              <a:rect l="l" t="t" r="r" b="b"/>
              <a:pathLst>
                <a:path w="7926" h="13598" extrusionOk="0">
                  <a:moveTo>
                    <a:pt x="895" y="0"/>
                  </a:moveTo>
                  <a:cubicBezTo>
                    <a:pt x="592" y="0"/>
                    <a:pt x="303" y="15"/>
                    <a:pt x="0" y="58"/>
                  </a:cubicBezTo>
                  <a:cubicBezTo>
                    <a:pt x="3393" y="505"/>
                    <a:pt x="5919" y="3392"/>
                    <a:pt x="5919" y="6799"/>
                  </a:cubicBezTo>
                  <a:cubicBezTo>
                    <a:pt x="5919" y="10206"/>
                    <a:pt x="3393" y="13093"/>
                    <a:pt x="0" y="13540"/>
                  </a:cubicBezTo>
                  <a:cubicBezTo>
                    <a:pt x="299" y="13579"/>
                    <a:pt x="595" y="13598"/>
                    <a:pt x="887" y="13598"/>
                  </a:cubicBezTo>
                  <a:cubicBezTo>
                    <a:pt x="4418" y="13598"/>
                    <a:pt x="7439" y="10859"/>
                    <a:pt x="7666" y="7247"/>
                  </a:cubicBezTo>
                  <a:cubicBezTo>
                    <a:pt x="7925" y="3320"/>
                    <a:pt x="4822" y="0"/>
                    <a:pt x="895" y="0"/>
                  </a:cubicBezTo>
                  <a:close/>
                </a:path>
              </a:pathLst>
            </a:custGeom>
            <a:solidFill>
              <a:srgbClr val="C2CE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23239;p106">
              <a:extLst>
                <a:ext uri="{FF2B5EF4-FFF2-40B4-BE49-F238E27FC236}">
                  <a16:creationId xmlns:a16="http://schemas.microsoft.com/office/drawing/2014/main" id="{8575A283-C118-804A-3489-A94774C7E95A}"/>
                </a:ext>
              </a:extLst>
            </p:cNvPr>
            <p:cNvSpPr/>
            <p:nvPr/>
          </p:nvSpPr>
          <p:spPr>
            <a:xfrm>
              <a:off x="6119257" y="3421144"/>
              <a:ext cx="247889" cy="247889"/>
            </a:xfrm>
            <a:custGeom>
              <a:avLst/>
              <a:gdLst/>
              <a:ahLst/>
              <a:cxnLst/>
              <a:rect l="l" t="t" r="r" b="b"/>
              <a:pathLst>
                <a:path w="9456" h="9456" extrusionOk="0">
                  <a:moveTo>
                    <a:pt x="4735" y="0"/>
                  </a:moveTo>
                  <a:cubicBezTo>
                    <a:pt x="2123" y="0"/>
                    <a:pt x="0" y="2122"/>
                    <a:pt x="0" y="4735"/>
                  </a:cubicBezTo>
                  <a:cubicBezTo>
                    <a:pt x="0" y="7348"/>
                    <a:pt x="2123" y="9456"/>
                    <a:pt x="4735" y="9456"/>
                  </a:cubicBezTo>
                  <a:cubicBezTo>
                    <a:pt x="7348" y="9456"/>
                    <a:pt x="9456" y="7348"/>
                    <a:pt x="9456" y="4735"/>
                  </a:cubicBezTo>
                  <a:cubicBezTo>
                    <a:pt x="9456" y="2122"/>
                    <a:pt x="7348" y="0"/>
                    <a:pt x="4735" y="0"/>
                  </a:cubicBezTo>
                  <a:close/>
                </a:path>
              </a:pathLst>
            </a:custGeom>
            <a:solidFill>
              <a:srgbClr val="9CABB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23240;p106">
              <a:extLst>
                <a:ext uri="{FF2B5EF4-FFF2-40B4-BE49-F238E27FC236}">
                  <a16:creationId xmlns:a16="http://schemas.microsoft.com/office/drawing/2014/main" id="{515FDB38-9420-8404-B209-070FB3F7DE33}"/>
                </a:ext>
              </a:extLst>
            </p:cNvPr>
            <p:cNvSpPr/>
            <p:nvPr/>
          </p:nvSpPr>
          <p:spPr>
            <a:xfrm>
              <a:off x="6224091" y="3421144"/>
              <a:ext cx="148744" cy="248020"/>
            </a:xfrm>
            <a:custGeom>
              <a:avLst/>
              <a:gdLst/>
              <a:ahLst/>
              <a:cxnLst/>
              <a:rect l="l" t="t" r="r" b="b"/>
              <a:pathLst>
                <a:path w="5674" h="9461" extrusionOk="0">
                  <a:moveTo>
                    <a:pt x="736" y="0"/>
                  </a:moveTo>
                  <a:cubicBezTo>
                    <a:pt x="491" y="0"/>
                    <a:pt x="246" y="29"/>
                    <a:pt x="0" y="58"/>
                  </a:cubicBezTo>
                  <a:cubicBezTo>
                    <a:pt x="2295" y="433"/>
                    <a:pt x="3984" y="2411"/>
                    <a:pt x="3984" y="4735"/>
                  </a:cubicBezTo>
                  <a:cubicBezTo>
                    <a:pt x="3984" y="7059"/>
                    <a:pt x="2295" y="9037"/>
                    <a:pt x="0" y="9398"/>
                  </a:cubicBezTo>
                  <a:cubicBezTo>
                    <a:pt x="257" y="9440"/>
                    <a:pt x="513" y="9461"/>
                    <a:pt x="765" y="9461"/>
                  </a:cubicBezTo>
                  <a:cubicBezTo>
                    <a:pt x="3172" y="9461"/>
                    <a:pt x="5261" y="7593"/>
                    <a:pt x="5457" y="5110"/>
                  </a:cubicBezTo>
                  <a:cubicBezTo>
                    <a:pt x="5673" y="2353"/>
                    <a:pt x="3494" y="0"/>
                    <a:pt x="736" y="0"/>
                  </a:cubicBezTo>
                  <a:close/>
                </a:path>
              </a:pathLst>
            </a:custGeom>
            <a:solidFill>
              <a:srgbClr val="899C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23241;p106">
              <a:extLst>
                <a:ext uri="{FF2B5EF4-FFF2-40B4-BE49-F238E27FC236}">
                  <a16:creationId xmlns:a16="http://schemas.microsoft.com/office/drawing/2014/main" id="{E0DF524B-0209-3005-9CEE-DA846C9D2D23}"/>
                </a:ext>
              </a:extLst>
            </p:cNvPr>
            <p:cNvSpPr/>
            <p:nvPr/>
          </p:nvSpPr>
          <p:spPr>
            <a:xfrm>
              <a:off x="6069685" y="3415848"/>
              <a:ext cx="303517" cy="259293"/>
            </a:xfrm>
            <a:custGeom>
              <a:avLst/>
              <a:gdLst/>
              <a:ahLst/>
              <a:cxnLst/>
              <a:rect l="l" t="t" r="r" b="b"/>
              <a:pathLst>
                <a:path w="11578" h="9891" extrusionOk="0">
                  <a:moveTo>
                    <a:pt x="6626" y="433"/>
                  </a:moveTo>
                  <a:cubicBezTo>
                    <a:pt x="6727" y="433"/>
                    <a:pt x="6843" y="433"/>
                    <a:pt x="6944" y="448"/>
                  </a:cubicBezTo>
                  <a:cubicBezTo>
                    <a:pt x="6973" y="664"/>
                    <a:pt x="6987" y="881"/>
                    <a:pt x="6987" y="1097"/>
                  </a:cubicBezTo>
                  <a:cubicBezTo>
                    <a:pt x="6987" y="1920"/>
                    <a:pt x="6771" y="2729"/>
                    <a:pt x="6338" y="3421"/>
                  </a:cubicBezTo>
                  <a:cubicBezTo>
                    <a:pt x="5356" y="2772"/>
                    <a:pt x="4230" y="2353"/>
                    <a:pt x="3061" y="2194"/>
                  </a:cubicBezTo>
                  <a:cubicBezTo>
                    <a:pt x="3912" y="1083"/>
                    <a:pt x="5226" y="433"/>
                    <a:pt x="6626" y="433"/>
                  </a:cubicBezTo>
                  <a:close/>
                  <a:moveTo>
                    <a:pt x="7391" y="506"/>
                  </a:moveTo>
                  <a:lnTo>
                    <a:pt x="7391" y="506"/>
                  </a:lnTo>
                  <a:cubicBezTo>
                    <a:pt x="9355" y="852"/>
                    <a:pt x="10870" y="2440"/>
                    <a:pt x="11101" y="4417"/>
                  </a:cubicBezTo>
                  <a:lnTo>
                    <a:pt x="11101" y="4432"/>
                  </a:lnTo>
                  <a:lnTo>
                    <a:pt x="11058" y="4432"/>
                  </a:lnTo>
                  <a:cubicBezTo>
                    <a:pt x="11035" y="4432"/>
                    <a:pt x="11012" y="4431"/>
                    <a:pt x="10989" y="4431"/>
                  </a:cubicBezTo>
                  <a:cubicBezTo>
                    <a:pt x="10045" y="4431"/>
                    <a:pt x="9119" y="4719"/>
                    <a:pt x="8330" y="5255"/>
                  </a:cubicBezTo>
                  <a:cubicBezTo>
                    <a:pt x="8027" y="4865"/>
                    <a:pt x="7695" y="4504"/>
                    <a:pt x="7334" y="4187"/>
                  </a:cubicBezTo>
                  <a:cubicBezTo>
                    <a:pt x="7132" y="3999"/>
                    <a:pt x="6915" y="3840"/>
                    <a:pt x="6713" y="3681"/>
                  </a:cubicBezTo>
                  <a:cubicBezTo>
                    <a:pt x="7175" y="2902"/>
                    <a:pt x="7435" y="2007"/>
                    <a:pt x="7435" y="1097"/>
                  </a:cubicBezTo>
                  <a:cubicBezTo>
                    <a:pt x="7435" y="895"/>
                    <a:pt x="7420" y="708"/>
                    <a:pt x="7391" y="506"/>
                  </a:cubicBezTo>
                  <a:close/>
                  <a:moveTo>
                    <a:pt x="2786" y="2600"/>
                  </a:moveTo>
                  <a:lnTo>
                    <a:pt x="2786" y="2600"/>
                  </a:lnTo>
                  <a:cubicBezTo>
                    <a:pt x="3964" y="2732"/>
                    <a:pt x="5100" y="3135"/>
                    <a:pt x="6107" y="3782"/>
                  </a:cubicBezTo>
                  <a:cubicBezTo>
                    <a:pt x="5255" y="4923"/>
                    <a:pt x="3912" y="5601"/>
                    <a:pt x="2498" y="5601"/>
                  </a:cubicBezTo>
                  <a:lnTo>
                    <a:pt x="2166" y="5601"/>
                  </a:lnTo>
                  <a:cubicBezTo>
                    <a:pt x="2137" y="5385"/>
                    <a:pt x="2122" y="5168"/>
                    <a:pt x="2122" y="4937"/>
                  </a:cubicBezTo>
                  <a:cubicBezTo>
                    <a:pt x="2122" y="4115"/>
                    <a:pt x="2353" y="3307"/>
                    <a:pt x="2786" y="2600"/>
                  </a:cubicBezTo>
                  <a:close/>
                  <a:moveTo>
                    <a:pt x="11130" y="4865"/>
                  </a:moveTo>
                  <a:lnTo>
                    <a:pt x="11130" y="4937"/>
                  </a:lnTo>
                  <a:cubicBezTo>
                    <a:pt x="11130" y="6150"/>
                    <a:pt x="10639" y="7305"/>
                    <a:pt x="9773" y="8156"/>
                  </a:cubicBezTo>
                  <a:cubicBezTo>
                    <a:pt x="9528" y="7247"/>
                    <a:pt x="9138" y="6381"/>
                    <a:pt x="8590" y="5601"/>
                  </a:cubicBezTo>
                  <a:cubicBezTo>
                    <a:pt x="9326" y="5125"/>
                    <a:pt x="10177" y="4865"/>
                    <a:pt x="11058" y="4865"/>
                  </a:cubicBezTo>
                  <a:close/>
                  <a:moveTo>
                    <a:pt x="6468" y="4028"/>
                  </a:moveTo>
                  <a:cubicBezTo>
                    <a:pt x="7031" y="4446"/>
                    <a:pt x="7536" y="4937"/>
                    <a:pt x="7969" y="5500"/>
                  </a:cubicBezTo>
                  <a:cubicBezTo>
                    <a:pt x="6785" y="6438"/>
                    <a:pt x="6107" y="7853"/>
                    <a:pt x="6107" y="9369"/>
                  </a:cubicBezTo>
                  <a:lnTo>
                    <a:pt x="6107" y="9412"/>
                  </a:lnTo>
                  <a:cubicBezTo>
                    <a:pt x="4249" y="9196"/>
                    <a:pt x="2722" y="7860"/>
                    <a:pt x="2256" y="6049"/>
                  </a:cubicBezTo>
                  <a:lnTo>
                    <a:pt x="2483" y="6049"/>
                  </a:lnTo>
                  <a:cubicBezTo>
                    <a:pt x="4057" y="6049"/>
                    <a:pt x="5529" y="5298"/>
                    <a:pt x="6468" y="4028"/>
                  </a:cubicBezTo>
                  <a:close/>
                  <a:moveTo>
                    <a:pt x="8229" y="5861"/>
                  </a:moveTo>
                  <a:cubicBezTo>
                    <a:pt x="8792" y="6655"/>
                    <a:pt x="9181" y="7550"/>
                    <a:pt x="9398" y="8488"/>
                  </a:cubicBezTo>
                  <a:cubicBezTo>
                    <a:pt x="8604" y="9109"/>
                    <a:pt x="7637" y="9455"/>
                    <a:pt x="6626" y="9455"/>
                  </a:cubicBezTo>
                  <a:lnTo>
                    <a:pt x="6554" y="9441"/>
                  </a:lnTo>
                  <a:lnTo>
                    <a:pt x="6554" y="9369"/>
                  </a:lnTo>
                  <a:cubicBezTo>
                    <a:pt x="6554" y="8012"/>
                    <a:pt x="7175" y="6713"/>
                    <a:pt x="8229" y="5861"/>
                  </a:cubicBezTo>
                  <a:close/>
                  <a:moveTo>
                    <a:pt x="6626" y="0"/>
                  </a:moveTo>
                  <a:cubicBezTo>
                    <a:pt x="2209" y="0"/>
                    <a:pt x="0" y="5327"/>
                    <a:pt x="3119" y="8445"/>
                  </a:cubicBezTo>
                  <a:cubicBezTo>
                    <a:pt x="4064" y="9390"/>
                    <a:pt x="5331" y="9891"/>
                    <a:pt x="6619" y="9891"/>
                  </a:cubicBezTo>
                  <a:cubicBezTo>
                    <a:pt x="7259" y="9891"/>
                    <a:pt x="7904" y="9767"/>
                    <a:pt x="8517" y="9513"/>
                  </a:cubicBezTo>
                  <a:cubicBezTo>
                    <a:pt x="10365" y="8748"/>
                    <a:pt x="11578" y="6944"/>
                    <a:pt x="11578" y="4937"/>
                  </a:cubicBezTo>
                  <a:cubicBezTo>
                    <a:pt x="11563" y="2209"/>
                    <a:pt x="9355" y="0"/>
                    <a:pt x="6626" y="0"/>
                  </a:cubicBezTo>
                  <a:close/>
                </a:path>
              </a:pathLst>
            </a:custGeom>
            <a:solidFill>
              <a:srgbClr val="899C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6" name="Google Shape;22974;p106">
            <a:extLst>
              <a:ext uri="{FF2B5EF4-FFF2-40B4-BE49-F238E27FC236}">
                <a16:creationId xmlns:a16="http://schemas.microsoft.com/office/drawing/2014/main" id="{EFA2C411-3A79-72C2-F923-8AA6BE68689C}"/>
              </a:ext>
            </a:extLst>
          </p:cNvPr>
          <p:cNvGrpSpPr/>
          <p:nvPr/>
        </p:nvGrpSpPr>
        <p:grpSpPr>
          <a:xfrm>
            <a:off x="6805254" y="1097487"/>
            <a:ext cx="354977" cy="351202"/>
            <a:chOff x="3725723" y="2455776"/>
            <a:chExt cx="354977" cy="351202"/>
          </a:xfrm>
        </p:grpSpPr>
        <p:sp>
          <p:nvSpPr>
            <p:cNvPr id="17" name="Google Shape;22975;p106">
              <a:extLst>
                <a:ext uri="{FF2B5EF4-FFF2-40B4-BE49-F238E27FC236}">
                  <a16:creationId xmlns:a16="http://schemas.microsoft.com/office/drawing/2014/main" id="{77AF0ACF-6655-C6BF-08C8-714DBF138449}"/>
                </a:ext>
              </a:extLst>
            </p:cNvPr>
            <p:cNvSpPr/>
            <p:nvPr/>
          </p:nvSpPr>
          <p:spPr>
            <a:xfrm>
              <a:off x="3979248" y="2643109"/>
              <a:ext cx="40895" cy="40895"/>
            </a:xfrm>
            <a:custGeom>
              <a:avLst/>
              <a:gdLst/>
              <a:ahLst/>
              <a:cxnLst/>
              <a:rect l="l" t="t" r="r" b="b"/>
              <a:pathLst>
                <a:path w="1560" h="1560" extrusionOk="0">
                  <a:moveTo>
                    <a:pt x="1" y="0"/>
                  </a:moveTo>
                  <a:lnTo>
                    <a:pt x="997" y="1559"/>
                  </a:lnTo>
                  <a:lnTo>
                    <a:pt x="1560" y="1559"/>
                  </a:lnTo>
                  <a:cubicBezTo>
                    <a:pt x="1560" y="693"/>
                    <a:pt x="853" y="0"/>
                    <a:pt x="1" y="0"/>
                  </a:cubicBezTo>
                  <a:close/>
                </a:path>
              </a:pathLst>
            </a:custGeom>
            <a:solidFill>
              <a:srgbClr val="788D9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22976;p106">
              <a:extLst>
                <a:ext uri="{FF2B5EF4-FFF2-40B4-BE49-F238E27FC236}">
                  <a16:creationId xmlns:a16="http://schemas.microsoft.com/office/drawing/2014/main" id="{1F803B5C-1F7B-B600-460A-126462FC24FA}"/>
                </a:ext>
              </a:extLst>
            </p:cNvPr>
            <p:cNvSpPr/>
            <p:nvPr/>
          </p:nvSpPr>
          <p:spPr>
            <a:xfrm>
              <a:off x="3938012" y="2643109"/>
              <a:ext cx="67373" cy="40502"/>
            </a:xfrm>
            <a:custGeom>
              <a:avLst/>
              <a:gdLst/>
              <a:ahLst/>
              <a:cxnLst/>
              <a:rect l="l" t="t" r="r" b="b"/>
              <a:pathLst>
                <a:path w="2570" h="1545" extrusionOk="0">
                  <a:moveTo>
                    <a:pt x="1574" y="0"/>
                  </a:moveTo>
                  <a:cubicBezTo>
                    <a:pt x="708" y="0"/>
                    <a:pt x="15" y="693"/>
                    <a:pt x="0" y="1545"/>
                  </a:cubicBezTo>
                  <a:lnTo>
                    <a:pt x="2570" y="1545"/>
                  </a:lnTo>
                  <a:cubicBezTo>
                    <a:pt x="2570" y="693"/>
                    <a:pt x="2122" y="0"/>
                    <a:pt x="1574" y="0"/>
                  </a:cubicBezTo>
                  <a:close/>
                </a:path>
              </a:pathLst>
            </a:custGeom>
            <a:solidFill>
              <a:srgbClr val="95A6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22977;p106">
              <a:extLst>
                <a:ext uri="{FF2B5EF4-FFF2-40B4-BE49-F238E27FC236}">
                  <a16:creationId xmlns:a16="http://schemas.microsoft.com/office/drawing/2014/main" id="{0F9D180D-9CC1-731B-60AB-5C4E79B3F566}"/>
                </a:ext>
              </a:extLst>
            </p:cNvPr>
            <p:cNvSpPr/>
            <p:nvPr/>
          </p:nvSpPr>
          <p:spPr>
            <a:xfrm>
              <a:off x="3978514" y="2575736"/>
              <a:ext cx="22728" cy="45064"/>
            </a:xfrm>
            <a:custGeom>
              <a:avLst/>
              <a:gdLst/>
              <a:ahLst/>
              <a:cxnLst/>
              <a:rect l="l" t="t" r="r" b="b"/>
              <a:pathLst>
                <a:path w="867" h="1719" extrusionOk="0">
                  <a:moveTo>
                    <a:pt x="0" y="1"/>
                  </a:moveTo>
                  <a:lnTo>
                    <a:pt x="0" y="1719"/>
                  </a:lnTo>
                  <a:cubicBezTo>
                    <a:pt x="476" y="1719"/>
                    <a:pt x="866" y="1329"/>
                    <a:pt x="866" y="867"/>
                  </a:cubicBezTo>
                  <a:cubicBezTo>
                    <a:pt x="866" y="391"/>
                    <a:pt x="476" y="1"/>
                    <a:pt x="0" y="1"/>
                  </a:cubicBezTo>
                  <a:close/>
                </a:path>
              </a:pathLst>
            </a:custGeom>
            <a:solidFill>
              <a:srgbClr val="B4C3C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2978;p106">
              <a:extLst>
                <a:ext uri="{FF2B5EF4-FFF2-40B4-BE49-F238E27FC236}">
                  <a16:creationId xmlns:a16="http://schemas.microsoft.com/office/drawing/2014/main" id="{398BD3B7-6770-47A4-1A24-BDAFCC64BA09}"/>
                </a:ext>
              </a:extLst>
            </p:cNvPr>
            <p:cNvSpPr/>
            <p:nvPr/>
          </p:nvSpPr>
          <p:spPr>
            <a:xfrm>
              <a:off x="3827516" y="2643109"/>
              <a:ext cx="41262" cy="40895"/>
            </a:xfrm>
            <a:custGeom>
              <a:avLst/>
              <a:gdLst/>
              <a:ahLst/>
              <a:cxnLst/>
              <a:rect l="l" t="t" r="r" b="b"/>
              <a:pathLst>
                <a:path w="1574" h="1560" extrusionOk="0">
                  <a:moveTo>
                    <a:pt x="0" y="0"/>
                  </a:moveTo>
                  <a:lnTo>
                    <a:pt x="996" y="1559"/>
                  </a:lnTo>
                  <a:lnTo>
                    <a:pt x="1574" y="1559"/>
                  </a:lnTo>
                  <a:cubicBezTo>
                    <a:pt x="1559" y="693"/>
                    <a:pt x="852" y="0"/>
                    <a:pt x="0" y="0"/>
                  </a:cubicBezTo>
                  <a:close/>
                </a:path>
              </a:pathLst>
            </a:custGeom>
            <a:solidFill>
              <a:srgbClr val="788D9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2979;p106">
              <a:extLst>
                <a:ext uri="{FF2B5EF4-FFF2-40B4-BE49-F238E27FC236}">
                  <a16:creationId xmlns:a16="http://schemas.microsoft.com/office/drawing/2014/main" id="{BBAF922A-5848-DF3B-EE12-25DCDF0C2377}"/>
                </a:ext>
              </a:extLst>
            </p:cNvPr>
            <p:cNvSpPr/>
            <p:nvPr/>
          </p:nvSpPr>
          <p:spPr>
            <a:xfrm>
              <a:off x="3786253" y="2643109"/>
              <a:ext cx="67399" cy="40502"/>
            </a:xfrm>
            <a:custGeom>
              <a:avLst/>
              <a:gdLst/>
              <a:ahLst/>
              <a:cxnLst/>
              <a:rect l="l" t="t" r="r" b="b"/>
              <a:pathLst>
                <a:path w="2571" h="1545" extrusionOk="0">
                  <a:moveTo>
                    <a:pt x="1574" y="0"/>
                  </a:moveTo>
                  <a:cubicBezTo>
                    <a:pt x="708" y="0"/>
                    <a:pt x="15" y="693"/>
                    <a:pt x="1" y="1545"/>
                  </a:cubicBezTo>
                  <a:lnTo>
                    <a:pt x="2570" y="1545"/>
                  </a:lnTo>
                  <a:cubicBezTo>
                    <a:pt x="2570" y="693"/>
                    <a:pt x="2123" y="0"/>
                    <a:pt x="1574" y="0"/>
                  </a:cubicBezTo>
                  <a:close/>
                </a:path>
              </a:pathLst>
            </a:custGeom>
            <a:solidFill>
              <a:srgbClr val="95A6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2980;p106">
              <a:extLst>
                <a:ext uri="{FF2B5EF4-FFF2-40B4-BE49-F238E27FC236}">
                  <a16:creationId xmlns:a16="http://schemas.microsoft.com/office/drawing/2014/main" id="{04769963-1085-C85D-52F0-00ED4E6CB105}"/>
                </a:ext>
              </a:extLst>
            </p:cNvPr>
            <p:cNvSpPr/>
            <p:nvPr/>
          </p:nvSpPr>
          <p:spPr>
            <a:xfrm>
              <a:off x="3827122" y="2575736"/>
              <a:ext cx="22361" cy="45064"/>
            </a:xfrm>
            <a:custGeom>
              <a:avLst/>
              <a:gdLst/>
              <a:ahLst/>
              <a:cxnLst/>
              <a:rect l="l" t="t" r="r" b="b"/>
              <a:pathLst>
                <a:path w="853" h="1719" extrusionOk="0">
                  <a:moveTo>
                    <a:pt x="1" y="1"/>
                  </a:moveTo>
                  <a:lnTo>
                    <a:pt x="1" y="1719"/>
                  </a:lnTo>
                  <a:cubicBezTo>
                    <a:pt x="463" y="1719"/>
                    <a:pt x="853" y="1329"/>
                    <a:pt x="853" y="867"/>
                  </a:cubicBezTo>
                  <a:cubicBezTo>
                    <a:pt x="853" y="391"/>
                    <a:pt x="463" y="1"/>
                    <a:pt x="1" y="1"/>
                  </a:cubicBezTo>
                  <a:close/>
                </a:path>
              </a:pathLst>
            </a:custGeom>
            <a:solidFill>
              <a:srgbClr val="B4C3C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22981;p106">
              <a:extLst>
                <a:ext uri="{FF2B5EF4-FFF2-40B4-BE49-F238E27FC236}">
                  <a16:creationId xmlns:a16="http://schemas.microsoft.com/office/drawing/2014/main" id="{CF471532-F1D1-531B-0EB7-46EDD350362D}"/>
                </a:ext>
              </a:extLst>
            </p:cNvPr>
            <p:cNvSpPr/>
            <p:nvPr/>
          </p:nvSpPr>
          <p:spPr>
            <a:xfrm>
              <a:off x="3903198" y="2644996"/>
              <a:ext cx="55261" cy="55261"/>
            </a:xfrm>
            <a:custGeom>
              <a:avLst/>
              <a:gdLst/>
              <a:ahLst/>
              <a:cxnLst/>
              <a:rect l="l" t="t" r="r" b="b"/>
              <a:pathLst>
                <a:path w="2108" h="2108" extrusionOk="0">
                  <a:moveTo>
                    <a:pt x="0" y="0"/>
                  </a:moveTo>
                  <a:lnTo>
                    <a:pt x="1256" y="2108"/>
                  </a:lnTo>
                  <a:lnTo>
                    <a:pt x="2108" y="2108"/>
                  </a:lnTo>
                  <a:cubicBezTo>
                    <a:pt x="2108" y="953"/>
                    <a:pt x="1170" y="0"/>
                    <a:pt x="0" y="0"/>
                  </a:cubicBezTo>
                  <a:close/>
                </a:path>
              </a:pathLst>
            </a:custGeom>
            <a:solidFill>
              <a:srgbClr val="D5DE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22982;p106">
              <a:extLst>
                <a:ext uri="{FF2B5EF4-FFF2-40B4-BE49-F238E27FC236}">
                  <a16:creationId xmlns:a16="http://schemas.microsoft.com/office/drawing/2014/main" id="{F7B7DDF6-A141-DBFF-DB4E-0FAFEB689D44}"/>
                </a:ext>
              </a:extLst>
            </p:cNvPr>
            <p:cNvSpPr/>
            <p:nvPr/>
          </p:nvSpPr>
          <p:spPr>
            <a:xfrm>
              <a:off x="3847937" y="2644996"/>
              <a:ext cx="88213" cy="55261"/>
            </a:xfrm>
            <a:custGeom>
              <a:avLst/>
              <a:gdLst/>
              <a:ahLst/>
              <a:cxnLst/>
              <a:rect l="l" t="t" r="r" b="b"/>
              <a:pathLst>
                <a:path w="3365" h="2108" extrusionOk="0">
                  <a:moveTo>
                    <a:pt x="2108" y="0"/>
                  </a:moveTo>
                  <a:cubicBezTo>
                    <a:pt x="954" y="0"/>
                    <a:pt x="1" y="953"/>
                    <a:pt x="1" y="2108"/>
                  </a:cubicBezTo>
                  <a:lnTo>
                    <a:pt x="3364" y="2108"/>
                  </a:lnTo>
                  <a:cubicBezTo>
                    <a:pt x="3364" y="953"/>
                    <a:pt x="2801" y="0"/>
                    <a:pt x="2108" y="0"/>
                  </a:cubicBezTo>
                  <a:close/>
                </a:path>
              </a:pathLst>
            </a:custGeom>
            <a:solidFill>
              <a:srgbClr val="748A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2983;p106">
              <a:extLst>
                <a:ext uri="{FF2B5EF4-FFF2-40B4-BE49-F238E27FC236}">
                  <a16:creationId xmlns:a16="http://schemas.microsoft.com/office/drawing/2014/main" id="{8922FF8A-D413-0C99-AF6C-4E31E4691642}"/>
                </a:ext>
              </a:extLst>
            </p:cNvPr>
            <p:cNvSpPr/>
            <p:nvPr/>
          </p:nvSpPr>
          <p:spPr>
            <a:xfrm>
              <a:off x="3903565" y="2561737"/>
              <a:ext cx="30698" cy="60950"/>
            </a:xfrm>
            <a:custGeom>
              <a:avLst/>
              <a:gdLst/>
              <a:ahLst/>
              <a:cxnLst/>
              <a:rect l="l" t="t" r="r" b="b"/>
              <a:pathLst>
                <a:path w="1171" h="2325" extrusionOk="0">
                  <a:moveTo>
                    <a:pt x="1" y="1"/>
                  </a:moveTo>
                  <a:lnTo>
                    <a:pt x="1" y="2325"/>
                  </a:lnTo>
                  <a:cubicBezTo>
                    <a:pt x="650" y="2325"/>
                    <a:pt x="1170" y="1805"/>
                    <a:pt x="1170" y="1170"/>
                  </a:cubicBezTo>
                  <a:cubicBezTo>
                    <a:pt x="1170" y="520"/>
                    <a:pt x="650" y="1"/>
                    <a:pt x="1" y="1"/>
                  </a:cubicBezTo>
                  <a:close/>
                </a:path>
              </a:pathLst>
            </a:custGeom>
            <a:solidFill>
              <a:srgbClr val="8598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2984;p106">
              <a:extLst>
                <a:ext uri="{FF2B5EF4-FFF2-40B4-BE49-F238E27FC236}">
                  <a16:creationId xmlns:a16="http://schemas.microsoft.com/office/drawing/2014/main" id="{8E9AEAD4-F716-F793-3883-5A0345BC0152}"/>
                </a:ext>
              </a:extLst>
            </p:cNvPr>
            <p:cNvSpPr/>
            <p:nvPr/>
          </p:nvSpPr>
          <p:spPr>
            <a:xfrm>
              <a:off x="3872553" y="2561737"/>
              <a:ext cx="46191" cy="60950"/>
            </a:xfrm>
            <a:custGeom>
              <a:avLst/>
              <a:gdLst/>
              <a:ahLst/>
              <a:cxnLst/>
              <a:rect l="l" t="t" r="r" b="b"/>
              <a:pathLst>
                <a:path w="1762" h="2325" extrusionOk="0">
                  <a:moveTo>
                    <a:pt x="1155" y="1"/>
                  </a:moveTo>
                  <a:cubicBezTo>
                    <a:pt x="520" y="1"/>
                    <a:pt x="0" y="520"/>
                    <a:pt x="0" y="1170"/>
                  </a:cubicBezTo>
                  <a:cubicBezTo>
                    <a:pt x="0" y="1805"/>
                    <a:pt x="520" y="2325"/>
                    <a:pt x="1155" y="2325"/>
                  </a:cubicBezTo>
                  <a:lnTo>
                    <a:pt x="1184" y="2325"/>
                  </a:lnTo>
                  <a:cubicBezTo>
                    <a:pt x="1501" y="2310"/>
                    <a:pt x="1761" y="1805"/>
                    <a:pt x="1761" y="1170"/>
                  </a:cubicBezTo>
                  <a:cubicBezTo>
                    <a:pt x="1761" y="535"/>
                    <a:pt x="1516" y="15"/>
                    <a:pt x="1184" y="1"/>
                  </a:cubicBezTo>
                  <a:close/>
                </a:path>
              </a:pathLst>
            </a:custGeom>
            <a:solidFill>
              <a:srgbClr val="9DACB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22985;p106">
              <a:extLst>
                <a:ext uri="{FF2B5EF4-FFF2-40B4-BE49-F238E27FC236}">
                  <a16:creationId xmlns:a16="http://schemas.microsoft.com/office/drawing/2014/main" id="{DA6A414B-4BE8-8620-0684-ACFBC4780F2C}"/>
                </a:ext>
              </a:extLst>
            </p:cNvPr>
            <p:cNvSpPr/>
            <p:nvPr/>
          </p:nvSpPr>
          <p:spPr>
            <a:xfrm>
              <a:off x="3797237" y="2575736"/>
              <a:ext cx="37120" cy="45064"/>
            </a:xfrm>
            <a:custGeom>
              <a:avLst/>
              <a:gdLst/>
              <a:ahLst/>
              <a:cxnLst/>
              <a:rect l="l" t="t" r="r" b="b"/>
              <a:pathLst>
                <a:path w="1416" h="1719" extrusionOk="0">
                  <a:moveTo>
                    <a:pt x="1141" y="1"/>
                  </a:moveTo>
                  <a:cubicBezTo>
                    <a:pt x="0" y="1"/>
                    <a:pt x="0" y="1719"/>
                    <a:pt x="1141" y="1719"/>
                  </a:cubicBezTo>
                  <a:cubicBezTo>
                    <a:pt x="1285" y="1719"/>
                    <a:pt x="1415" y="1329"/>
                    <a:pt x="1415" y="867"/>
                  </a:cubicBezTo>
                  <a:cubicBezTo>
                    <a:pt x="1415" y="391"/>
                    <a:pt x="1285" y="1"/>
                    <a:pt x="1141" y="1"/>
                  </a:cubicBezTo>
                  <a:close/>
                </a:path>
              </a:pathLst>
            </a:custGeom>
            <a:solidFill>
              <a:srgbClr val="E7ECF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22986;p106">
              <a:extLst>
                <a:ext uri="{FF2B5EF4-FFF2-40B4-BE49-F238E27FC236}">
                  <a16:creationId xmlns:a16="http://schemas.microsoft.com/office/drawing/2014/main" id="{08E04C26-2DD7-8EAB-D00E-198372118ECC}"/>
                </a:ext>
              </a:extLst>
            </p:cNvPr>
            <p:cNvSpPr/>
            <p:nvPr/>
          </p:nvSpPr>
          <p:spPr>
            <a:xfrm>
              <a:off x="3948603" y="2575736"/>
              <a:ext cx="37487" cy="45064"/>
            </a:xfrm>
            <a:custGeom>
              <a:avLst/>
              <a:gdLst/>
              <a:ahLst/>
              <a:cxnLst/>
              <a:rect l="l" t="t" r="r" b="b"/>
              <a:pathLst>
                <a:path w="1430" h="1719" extrusionOk="0">
                  <a:moveTo>
                    <a:pt x="1141" y="1"/>
                  </a:moveTo>
                  <a:cubicBezTo>
                    <a:pt x="1" y="1"/>
                    <a:pt x="1" y="1719"/>
                    <a:pt x="1141" y="1719"/>
                  </a:cubicBezTo>
                  <a:cubicBezTo>
                    <a:pt x="1300" y="1719"/>
                    <a:pt x="1430" y="1329"/>
                    <a:pt x="1430" y="867"/>
                  </a:cubicBezTo>
                  <a:cubicBezTo>
                    <a:pt x="1430" y="391"/>
                    <a:pt x="1300" y="1"/>
                    <a:pt x="1141" y="1"/>
                  </a:cubicBezTo>
                  <a:close/>
                </a:path>
              </a:pathLst>
            </a:custGeom>
            <a:solidFill>
              <a:srgbClr val="E7ECF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22987;p106">
              <a:extLst>
                <a:ext uri="{FF2B5EF4-FFF2-40B4-BE49-F238E27FC236}">
                  <a16:creationId xmlns:a16="http://schemas.microsoft.com/office/drawing/2014/main" id="{4E7B3923-01DC-466D-A8AA-7AF15ABBF4E2}"/>
                </a:ext>
              </a:extLst>
            </p:cNvPr>
            <p:cNvSpPr/>
            <p:nvPr/>
          </p:nvSpPr>
          <p:spPr>
            <a:xfrm>
              <a:off x="3725723" y="2455776"/>
              <a:ext cx="354977" cy="351202"/>
            </a:xfrm>
            <a:custGeom>
              <a:avLst/>
              <a:gdLst/>
              <a:ahLst/>
              <a:cxnLst/>
              <a:rect l="l" t="t" r="r" b="b"/>
              <a:pathLst>
                <a:path w="13541" h="13397" extrusionOk="0">
                  <a:moveTo>
                    <a:pt x="6987" y="1156"/>
                  </a:moveTo>
                  <a:cubicBezTo>
                    <a:pt x="9874" y="1271"/>
                    <a:pt x="12198" y="3595"/>
                    <a:pt x="12314" y="6482"/>
                  </a:cubicBezTo>
                  <a:lnTo>
                    <a:pt x="11794" y="6482"/>
                  </a:lnTo>
                  <a:cubicBezTo>
                    <a:pt x="11520" y="6482"/>
                    <a:pt x="11520" y="6915"/>
                    <a:pt x="11794" y="6915"/>
                  </a:cubicBezTo>
                  <a:lnTo>
                    <a:pt x="12314" y="6915"/>
                  </a:lnTo>
                  <a:cubicBezTo>
                    <a:pt x="12198" y="9802"/>
                    <a:pt x="9874" y="12112"/>
                    <a:pt x="6987" y="12227"/>
                  </a:cubicBezTo>
                  <a:lnTo>
                    <a:pt x="6987" y="11722"/>
                  </a:lnTo>
                  <a:cubicBezTo>
                    <a:pt x="6987" y="11578"/>
                    <a:pt x="6879" y="11506"/>
                    <a:pt x="6770" y="11506"/>
                  </a:cubicBezTo>
                  <a:cubicBezTo>
                    <a:pt x="6662" y="11506"/>
                    <a:pt x="6554" y="11578"/>
                    <a:pt x="6554" y="11722"/>
                  </a:cubicBezTo>
                  <a:lnTo>
                    <a:pt x="6554" y="12227"/>
                  </a:lnTo>
                  <a:cubicBezTo>
                    <a:pt x="3667" y="12112"/>
                    <a:pt x="1357" y="9788"/>
                    <a:pt x="1242" y="6901"/>
                  </a:cubicBezTo>
                  <a:lnTo>
                    <a:pt x="1747" y="6901"/>
                  </a:lnTo>
                  <a:cubicBezTo>
                    <a:pt x="2036" y="6901"/>
                    <a:pt x="2036" y="6482"/>
                    <a:pt x="1747" y="6482"/>
                  </a:cubicBezTo>
                  <a:lnTo>
                    <a:pt x="1242" y="6482"/>
                  </a:lnTo>
                  <a:cubicBezTo>
                    <a:pt x="1357" y="3581"/>
                    <a:pt x="3667" y="1271"/>
                    <a:pt x="6554" y="1156"/>
                  </a:cubicBezTo>
                  <a:lnTo>
                    <a:pt x="6554" y="1661"/>
                  </a:lnTo>
                  <a:cubicBezTo>
                    <a:pt x="6554" y="1805"/>
                    <a:pt x="6662" y="1877"/>
                    <a:pt x="6770" y="1877"/>
                  </a:cubicBezTo>
                  <a:cubicBezTo>
                    <a:pt x="6879" y="1877"/>
                    <a:pt x="6987" y="1805"/>
                    <a:pt x="6987" y="1661"/>
                  </a:cubicBezTo>
                  <a:lnTo>
                    <a:pt x="6987" y="1156"/>
                  </a:lnTo>
                  <a:close/>
                  <a:moveTo>
                    <a:pt x="6770" y="1"/>
                  </a:moveTo>
                  <a:cubicBezTo>
                    <a:pt x="6662" y="1"/>
                    <a:pt x="6554" y="73"/>
                    <a:pt x="6554" y="217"/>
                  </a:cubicBezTo>
                  <a:lnTo>
                    <a:pt x="6554" y="737"/>
                  </a:lnTo>
                  <a:cubicBezTo>
                    <a:pt x="3436" y="852"/>
                    <a:pt x="924" y="3350"/>
                    <a:pt x="809" y="6482"/>
                  </a:cubicBezTo>
                  <a:lnTo>
                    <a:pt x="289" y="6482"/>
                  </a:lnTo>
                  <a:cubicBezTo>
                    <a:pt x="0" y="6482"/>
                    <a:pt x="0" y="6915"/>
                    <a:pt x="289" y="6915"/>
                  </a:cubicBezTo>
                  <a:lnTo>
                    <a:pt x="809" y="6915"/>
                  </a:lnTo>
                  <a:cubicBezTo>
                    <a:pt x="924" y="10033"/>
                    <a:pt x="3436" y="12545"/>
                    <a:pt x="6554" y="12661"/>
                  </a:cubicBezTo>
                  <a:lnTo>
                    <a:pt x="6554" y="13180"/>
                  </a:lnTo>
                  <a:cubicBezTo>
                    <a:pt x="6554" y="13325"/>
                    <a:pt x="6662" y="13397"/>
                    <a:pt x="6770" y="13397"/>
                  </a:cubicBezTo>
                  <a:cubicBezTo>
                    <a:pt x="6879" y="13397"/>
                    <a:pt x="6987" y="13325"/>
                    <a:pt x="6987" y="13180"/>
                  </a:cubicBezTo>
                  <a:lnTo>
                    <a:pt x="6987" y="12661"/>
                  </a:lnTo>
                  <a:cubicBezTo>
                    <a:pt x="10119" y="12545"/>
                    <a:pt x="12617" y="10033"/>
                    <a:pt x="12732" y="6915"/>
                  </a:cubicBezTo>
                  <a:lnTo>
                    <a:pt x="13252" y="6915"/>
                  </a:lnTo>
                  <a:cubicBezTo>
                    <a:pt x="13541" y="6915"/>
                    <a:pt x="13541" y="6482"/>
                    <a:pt x="13252" y="6482"/>
                  </a:cubicBezTo>
                  <a:lnTo>
                    <a:pt x="12732" y="6482"/>
                  </a:lnTo>
                  <a:cubicBezTo>
                    <a:pt x="12617" y="3350"/>
                    <a:pt x="10119" y="852"/>
                    <a:pt x="6987" y="737"/>
                  </a:cubicBezTo>
                  <a:lnTo>
                    <a:pt x="6987" y="217"/>
                  </a:lnTo>
                  <a:cubicBezTo>
                    <a:pt x="6987" y="73"/>
                    <a:pt x="6879" y="1"/>
                    <a:pt x="6770" y="1"/>
                  </a:cubicBezTo>
                  <a:close/>
                </a:path>
              </a:pathLst>
            </a:custGeom>
            <a:solidFill>
              <a:srgbClr val="8598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2" name="Groupe 31">
            <a:extLst>
              <a:ext uri="{FF2B5EF4-FFF2-40B4-BE49-F238E27FC236}">
                <a16:creationId xmlns:a16="http://schemas.microsoft.com/office/drawing/2014/main" id="{DA3841E4-07FB-9ED2-1679-169A2288D843}"/>
              </a:ext>
            </a:extLst>
          </p:cNvPr>
          <p:cNvGrpSpPr/>
          <p:nvPr/>
        </p:nvGrpSpPr>
        <p:grpSpPr>
          <a:xfrm>
            <a:off x="626923" y="316545"/>
            <a:ext cx="567417" cy="567417"/>
            <a:chOff x="4900992" y="2306745"/>
            <a:chExt cx="567417" cy="567417"/>
          </a:xfrm>
        </p:grpSpPr>
        <p:sp>
          <p:nvSpPr>
            <p:cNvPr id="33" name="Ellipse 32">
              <a:extLst>
                <a:ext uri="{FF2B5EF4-FFF2-40B4-BE49-F238E27FC236}">
                  <a16:creationId xmlns:a16="http://schemas.microsoft.com/office/drawing/2014/main" id="{C11DD755-7DC1-8BC4-23E3-7499229A3657}"/>
                </a:ext>
              </a:extLst>
            </p:cNvPr>
            <p:cNvSpPr/>
            <p:nvPr/>
          </p:nvSpPr>
          <p:spPr>
            <a:xfrm>
              <a:off x="4900992" y="2306745"/>
              <a:ext cx="567417" cy="567417"/>
            </a:xfrm>
            <a:prstGeom prst="ellipse">
              <a:avLst/>
            </a:prstGeom>
            <a:solidFill>
              <a:srgbClr val="20B4D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dirty="0">
                <a:latin typeface="Raleway" pitchFamily="2" charset="0"/>
              </a:endParaRPr>
            </a:p>
          </p:txBody>
        </p:sp>
        <p:sp>
          <p:nvSpPr>
            <p:cNvPr id="35" name="ZoneTexte 34">
              <a:extLst>
                <a:ext uri="{FF2B5EF4-FFF2-40B4-BE49-F238E27FC236}">
                  <a16:creationId xmlns:a16="http://schemas.microsoft.com/office/drawing/2014/main" id="{E17FDE09-5910-ADFC-B2AA-0915A20BA311}"/>
                </a:ext>
              </a:extLst>
            </p:cNvPr>
            <p:cNvSpPr txBox="1"/>
            <p:nvPr/>
          </p:nvSpPr>
          <p:spPr>
            <a:xfrm>
              <a:off x="4945941" y="2370446"/>
              <a:ext cx="477520" cy="400110"/>
            </a:xfrm>
            <a:prstGeom prst="rect">
              <a:avLst/>
            </a:prstGeom>
            <a:noFill/>
          </p:spPr>
          <p:txBody>
            <a:bodyPr wrap="square" rtlCol="0">
              <a:spAutoFit/>
            </a:bodyPr>
            <a:lstStyle/>
            <a:p>
              <a:pPr algn="ctr"/>
              <a:r>
                <a:rPr lang="fr-FR" sz="2000" dirty="0">
                  <a:solidFill>
                    <a:schemeClr val="bg1"/>
                  </a:solidFill>
                  <a:latin typeface="Raleway" pitchFamily="2" charset="0"/>
                </a:rPr>
                <a:t>3</a:t>
              </a:r>
            </a:p>
          </p:txBody>
        </p:sp>
      </p:grpSp>
    </p:spTree>
    <p:extLst>
      <p:ext uri="{BB962C8B-B14F-4D97-AF65-F5344CB8AC3E}">
        <p14:creationId xmlns:p14="http://schemas.microsoft.com/office/powerpoint/2010/main" val="353352974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5D19102-B37E-39A5-E706-DA02244449F9}"/>
            </a:ext>
          </a:extLst>
        </p:cNvPr>
        <p:cNvGrpSpPr/>
        <p:nvPr/>
      </p:nvGrpSpPr>
      <p:grpSpPr>
        <a:xfrm>
          <a:off x="0" y="0"/>
          <a:ext cx="0" cy="0"/>
          <a:chOff x="0" y="0"/>
          <a:chExt cx="0" cy="0"/>
        </a:xfrm>
      </p:grpSpPr>
      <p:sp>
        <p:nvSpPr>
          <p:cNvPr id="34" name="ZoneTexte 33">
            <a:extLst>
              <a:ext uri="{FF2B5EF4-FFF2-40B4-BE49-F238E27FC236}">
                <a16:creationId xmlns:a16="http://schemas.microsoft.com/office/drawing/2014/main" id="{F77609B0-C3F5-5C48-9EC2-E5549C5F6713}"/>
              </a:ext>
            </a:extLst>
          </p:cNvPr>
          <p:cNvSpPr txBox="1"/>
          <p:nvPr/>
        </p:nvSpPr>
        <p:spPr>
          <a:xfrm>
            <a:off x="941266" y="344492"/>
            <a:ext cx="5855774" cy="707886"/>
          </a:xfrm>
          <a:prstGeom prst="rect">
            <a:avLst/>
          </a:prstGeom>
          <a:noFill/>
        </p:spPr>
        <p:txBody>
          <a:bodyPr wrap="square" rtlCol="0">
            <a:spAutoFit/>
          </a:bodyPr>
          <a:lstStyle/>
          <a:p>
            <a:r>
              <a:rPr lang="fr-FR" sz="2000" b="1" dirty="0">
                <a:solidFill>
                  <a:srgbClr val="20B4D1"/>
                </a:solidFill>
                <a:latin typeface="Raleway" pitchFamily="2" charset="0"/>
              </a:rPr>
              <a:t>Bilan des activités réalisées durant l’année 2024 : Acteurs publics</a:t>
            </a:r>
          </a:p>
        </p:txBody>
      </p:sp>
      <p:pic>
        <p:nvPicPr>
          <p:cNvPr id="37" name="object 7">
            <a:extLst>
              <a:ext uri="{FF2B5EF4-FFF2-40B4-BE49-F238E27FC236}">
                <a16:creationId xmlns:a16="http://schemas.microsoft.com/office/drawing/2014/main" id="{706E7DE0-456B-B6E6-9F97-9A4FA11E315E}"/>
              </a:ext>
            </a:extLst>
          </p:cNvPr>
          <p:cNvPicPr/>
          <p:nvPr/>
        </p:nvPicPr>
        <p:blipFill>
          <a:blip r:embed="rId2" cstate="print"/>
          <a:stretch>
            <a:fillRect/>
          </a:stretch>
        </p:blipFill>
        <p:spPr>
          <a:xfrm>
            <a:off x="10360801" y="6145306"/>
            <a:ext cx="1563547" cy="372879"/>
          </a:xfrm>
          <a:prstGeom prst="rect">
            <a:avLst/>
          </a:prstGeom>
        </p:spPr>
      </p:pic>
      <p:sp>
        <p:nvSpPr>
          <p:cNvPr id="2" name="Rectangle 1">
            <a:extLst>
              <a:ext uri="{FF2B5EF4-FFF2-40B4-BE49-F238E27FC236}">
                <a16:creationId xmlns:a16="http://schemas.microsoft.com/office/drawing/2014/main" id="{9C8303A2-A798-61A5-6646-764F7A32D084}"/>
              </a:ext>
            </a:extLst>
          </p:cNvPr>
          <p:cNvSpPr/>
          <p:nvPr/>
        </p:nvSpPr>
        <p:spPr>
          <a:xfrm>
            <a:off x="240632" y="1434805"/>
            <a:ext cx="5855774" cy="5447645"/>
          </a:xfrm>
          <a:prstGeom prst="rect">
            <a:avLst/>
          </a:prstGeom>
          <a:solidFill>
            <a:srgbClr val="04445E"/>
          </a:solidFill>
          <a:ln w="28575">
            <a:noFill/>
          </a:ln>
        </p:spPr>
        <p:style>
          <a:lnRef idx="2">
            <a:schemeClr val="accent1">
              <a:shade val="50000"/>
            </a:schemeClr>
          </a:lnRef>
          <a:fillRef idx="1">
            <a:schemeClr val="accent1"/>
          </a:fillRef>
          <a:effectRef idx="0">
            <a:schemeClr val="accent1"/>
          </a:effectRef>
          <a:fontRef idx="minor">
            <a:schemeClr val="lt1"/>
          </a:fontRef>
        </p:style>
        <p:txBody>
          <a:bodyPr lIns="180000" rIns="180000" rtlCol="0" anchor="t"/>
          <a:lstStyle/>
          <a:p>
            <a:pPr algn="ctr" defTabSz="622300">
              <a:lnSpc>
                <a:spcPct val="90000"/>
              </a:lnSpc>
              <a:spcBef>
                <a:spcPct val="0"/>
              </a:spcBef>
              <a:spcAft>
                <a:spcPct val="35000"/>
              </a:spcAft>
              <a:defRPr/>
            </a:pPr>
            <a:endParaRPr lang="fr-FR" sz="1200" b="1" kern="0" dirty="0">
              <a:solidFill>
                <a:srgbClr val="0680A1"/>
              </a:solidFill>
              <a:latin typeface="Raleway"/>
            </a:endParaRPr>
          </a:p>
          <a:p>
            <a:pPr defTabSz="622300">
              <a:lnSpc>
                <a:spcPct val="90000"/>
              </a:lnSpc>
              <a:spcBef>
                <a:spcPct val="0"/>
              </a:spcBef>
              <a:spcAft>
                <a:spcPct val="35000"/>
              </a:spcAft>
              <a:defRPr/>
            </a:pPr>
            <a:r>
              <a:rPr lang="fr-FR" sz="1600" b="1" kern="0" dirty="0">
                <a:solidFill>
                  <a:srgbClr val="20B4D1"/>
                </a:solidFill>
                <a:latin typeface="Raleway"/>
              </a:rPr>
              <a:t>ACTIVITES DE CONTRÔLES</a:t>
            </a:r>
          </a:p>
          <a:p>
            <a:pPr defTabSz="622300">
              <a:lnSpc>
                <a:spcPct val="90000"/>
              </a:lnSpc>
              <a:spcBef>
                <a:spcPct val="0"/>
              </a:spcBef>
              <a:spcAft>
                <a:spcPct val="35000"/>
              </a:spcAft>
              <a:defRPr/>
            </a:pPr>
            <a:r>
              <a:rPr lang="fr-FR" sz="1400" b="1" kern="0" dirty="0">
                <a:solidFill>
                  <a:schemeClr val="bg1">
                    <a:lumMod val="85000"/>
                  </a:schemeClr>
                </a:solidFill>
                <a:latin typeface="Raleway" panose="020B0003030101060003" pitchFamily="34" charset="0"/>
              </a:rPr>
              <a:t>En 2024, l’AFA a engagé 17 contrôles :</a:t>
            </a:r>
            <a:endParaRPr lang="fr-FR" sz="1200" kern="0" dirty="0">
              <a:solidFill>
                <a:srgbClr val="0680A1"/>
              </a:solidFill>
              <a:latin typeface="Raleway" panose="020B0003030101060003" pitchFamily="34" charset="0"/>
            </a:endParaRPr>
          </a:p>
          <a:p>
            <a:pPr marL="171450" indent="-171450" defTabSz="622300">
              <a:lnSpc>
                <a:spcPct val="90000"/>
              </a:lnSpc>
              <a:spcBef>
                <a:spcPct val="0"/>
              </a:spcBef>
              <a:spcAft>
                <a:spcPct val="35000"/>
              </a:spcAft>
              <a:buFont typeface="Wingdings" panose="05000000000000000000" pitchFamily="2" charset="2"/>
              <a:buChar char="q"/>
              <a:defRPr/>
            </a:pPr>
            <a:endParaRPr lang="fr-FR" sz="1200" kern="0" dirty="0">
              <a:solidFill>
                <a:srgbClr val="0680A1"/>
              </a:solidFill>
              <a:latin typeface="Raleway" panose="020B0003030101060003" pitchFamily="34" charset="0"/>
            </a:endParaRPr>
          </a:p>
          <a:p>
            <a:pPr marL="171450" indent="-171450" defTabSz="622300">
              <a:lnSpc>
                <a:spcPct val="90000"/>
              </a:lnSpc>
              <a:spcBef>
                <a:spcPct val="0"/>
              </a:spcBef>
              <a:spcAft>
                <a:spcPct val="35000"/>
              </a:spcAft>
              <a:buFont typeface="Wingdings" panose="05000000000000000000" pitchFamily="2" charset="2"/>
              <a:buChar char="q"/>
              <a:defRPr/>
            </a:pPr>
            <a:endParaRPr lang="fr-FR" sz="1200" kern="0" dirty="0">
              <a:solidFill>
                <a:srgbClr val="0680A1"/>
              </a:solidFill>
              <a:latin typeface="Raleway" panose="020B0003030101060003" pitchFamily="34" charset="0"/>
            </a:endParaRPr>
          </a:p>
          <a:p>
            <a:pPr marL="0" marR="0" lvl="0" indent="0" defTabSz="622300" rtl="0" eaLnBrk="1" fontAlgn="auto" latinLnBrk="0" hangingPunct="1">
              <a:lnSpc>
                <a:spcPct val="90000"/>
              </a:lnSpc>
              <a:spcBef>
                <a:spcPct val="0"/>
              </a:spcBef>
              <a:spcAft>
                <a:spcPct val="35000"/>
              </a:spcAft>
              <a:buClrTx/>
              <a:buSzTx/>
              <a:buFontTx/>
              <a:buNone/>
              <a:tabLst/>
              <a:defRPr/>
            </a:pPr>
            <a:endParaRPr kumimoji="0" lang="fr-FR" sz="1200" b="1" i="0" u="none" strike="noStrike" kern="0" cap="none" spc="0" normalizeH="0" baseline="0" noProof="0" dirty="0">
              <a:ln>
                <a:noFill/>
              </a:ln>
              <a:solidFill>
                <a:prstClr val="white"/>
              </a:solidFill>
              <a:effectLst/>
              <a:uLnTx/>
              <a:uFillTx/>
              <a:latin typeface="Raleway"/>
              <a:ea typeface="+mn-ea"/>
              <a:cs typeface="+mn-cs"/>
            </a:endParaRPr>
          </a:p>
        </p:txBody>
      </p:sp>
      <p:sp>
        <p:nvSpPr>
          <p:cNvPr id="4" name="ZoneTexte 3">
            <a:extLst>
              <a:ext uri="{FF2B5EF4-FFF2-40B4-BE49-F238E27FC236}">
                <a16:creationId xmlns:a16="http://schemas.microsoft.com/office/drawing/2014/main" id="{5FA76070-AB20-443D-D76B-43FCC0E6B978}"/>
              </a:ext>
            </a:extLst>
          </p:cNvPr>
          <p:cNvSpPr txBox="1"/>
          <p:nvPr/>
        </p:nvSpPr>
        <p:spPr>
          <a:xfrm>
            <a:off x="6479148" y="0"/>
            <a:ext cx="5556960" cy="5878532"/>
          </a:xfrm>
          <a:prstGeom prst="rect">
            <a:avLst/>
          </a:prstGeom>
          <a:solidFill>
            <a:schemeClr val="bg1">
              <a:lumMod val="95000"/>
            </a:schemeClr>
          </a:solidFill>
          <a:ln w="28575">
            <a:noFill/>
            <a:prstDash val="sysDot"/>
          </a:ln>
        </p:spPr>
        <p:txBody>
          <a:bodyPr wrap="square" lIns="180000" rIns="180000" rtlCol="0">
            <a:spAutoFit/>
          </a:bodyPr>
          <a:lstStyle/>
          <a:p>
            <a:endParaRPr lang="fr-FR" sz="1200" u="sng" dirty="0">
              <a:solidFill>
                <a:srgbClr val="0680A1"/>
              </a:solidFill>
              <a:latin typeface="Raleway" panose="020B0003030101060003" pitchFamily="34" charset="0"/>
            </a:endParaRPr>
          </a:p>
          <a:p>
            <a:endParaRPr lang="fr-FR" sz="1200" u="sng" dirty="0">
              <a:solidFill>
                <a:srgbClr val="04445E"/>
              </a:solidFill>
              <a:latin typeface="Raleway" panose="020B0003030101060003" pitchFamily="34" charset="0"/>
            </a:endParaRPr>
          </a:p>
          <a:p>
            <a:r>
              <a:rPr lang="fr-FR" sz="1600" b="1" dirty="0">
                <a:solidFill>
                  <a:srgbClr val="20B4D1"/>
                </a:solidFill>
                <a:latin typeface="Raleway" panose="020B0003030101060003" pitchFamily="34" charset="0"/>
              </a:rPr>
              <a:t>ACCOMPAGNEMENT DES ACTEURS PUBLICS </a:t>
            </a:r>
          </a:p>
          <a:p>
            <a:endParaRPr lang="fr-FR" sz="1400" dirty="0">
              <a:solidFill>
                <a:schemeClr val="bg1"/>
              </a:solidFill>
              <a:latin typeface="Raleway" panose="020B0003030101060003" pitchFamily="34" charset="0"/>
            </a:endParaRPr>
          </a:p>
          <a:p>
            <a:r>
              <a:rPr lang="fr-FR" sz="1400" b="1" dirty="0">
                <a:solidFill>
                  <a:srgbClr val="04445E"/>
                </a:solidFill>
                <a:latin typeface="Raleway" pitchFamily="2" charset="0"/>
              </a:rPr>
              <a:t>En 2024, l’AFA a mené les actions d’accompagnement suivantes auprès des acteurs publics </a:t>
            </a:r>
            <a:r>
              <a:rPr lang="fr-FR" sz="1400" dirty="0">
                <a:solidFill>
                  <a:srgbClr val="04445E"/>
                </a:solidFill>
                <a:latin typeface="Raleway" pitchFamily="2" charset="0"/>
              </a:rPr>
              <a:t>:</a:t>
            </a:r>
          </a:p>
          <a:p>
            <a:endParaRPr lang="fr-FR" sz="1400" dirty="0">
              <a:solidFill>
                <a:srgbClr val="04445E"/>
              </a:solidFill>
              <a:latin typeface="Raleway" pitchFamily="2" charset="0"/>
            </a:endParaRPr>
          </a:p>
          <a:p>
            <a:pPr marL="285750" indent="-285750" algn="just">
              <a:buFont typeface="Arial" panose="020B0604020202020204" pitchFamily="34" charset="0"/>
              <a:buChar char="•"/>
            </a:pPr>
            <a:r>
              <a:rPr lang="fr-FR" sz="1400" dirty="0">
                <a:solidFill>
                  <a:srgbClr val="04445E"/>
                </a:solidFill>
                <a:latin typeface="Raleway" pitchFamily="2" charset="0"/>
              </a:rPr>
              <a:t>Publication d’un guide pratique (avec l’AMF) pour aider les élus du bloc communal à prévenir les atteintes à la probité ;</a:t>
            </a:r>
          </a:p>
          <a:p>
            <a:pPr algn="just"/>
            <a:endParaRPr lang="fr-FR" sz="1400" dirty="0">
              <a:solidFill>
                <a:srgbClr val="04445E"/>
              </a:solidFill>
              <a:latin typeface="Raleway" pitchFamily="2" charset="0"/>
            </a:endParaRPr>
          </a:p>
          <a:p>
            <a:pPr marL="285750" indent="-285750" algn="just">
              <a:buFont typeface="Arial" panose="020B0604020202020204" pitchFamily="34" charset="0"/>
              <a:buChar char="•"/>
            </a:pPr>
            <a:r>
              <a:rPr lang="fr-FR" sz="1400" dirty="0">
                <a:solidFill>
                  <a:srgbClr val="04445E"/>
                </a:solidFill>
                <a:latin typeface="Raleway" pitchFamily="2" charset="0"/>
              </a:rPr>
              <a:t>Création de l’outil « </a:t>
            </a:r>
            <a:r>
              <a:rPr lang="fr-FR" sz="1400" dirty="0" err="1">
                <a:solidFill>
                  <a:srgbClr val="04445E"/>
                </a:solidFill>
                <a:latin typeface="Raleway" pitchFamily="2" charset="0"/>
              </a:rPr>
              <a:t>Probicités</a:t>
            </a:r>
            <a:r>
              <a:rPr lang="fr-FR" sz="1400" dirty="0">
                <a:solidFill>
                  <a:srgbClr val="04445E"/>
                </a:solidFill>
                <a:latin typeface="Raleway" pitchFamily="2" charset="0"/>
              </a:rPr>
              <a:t> » pour autoévaluer la maturité des dispositifs de prévention dans les collectivités ;</a:t>
            </a:r>
          </a:p>
          <a:p>
            <a:pPr marL="285750" indent="-285750" algn="just">
              <a:buFont typeface="Arial" panose="020B0604020202020204" pitchFamily="34" charset="0"/>
              <a:buChar char="•"/>
            </a:pPr>
            <a:endParaRPr lang="fr-FR" sz="1400" dirty="0">
              <a:solidFill>
                <a:srgbClr val="04445E"/>
              </a:solidFill>
              <a:latin typeface="Raleway" pitchFamily="2" charset="0"/>
            </a:endParaRPr>
          </a:p>
          <a:p>
            <a:pPr marL="285750" indent="-285750" algn="just">
              <a:buFont typeface="Arial" panose="020B0604020202020204" pitchFamily="34" charset="0"/>
              <a:buChar char="•"/>
            </a:pPr>
            <a:r>
              <a:rPr lang="fr-FR" sz="1400" dirty="0">
                <a:solidFill>
                  <a:srgbClr val="04445E"/>
                </a:solidFill>
                <a:latin typeface="Raleway" pitchFamily="2" charset="0"/>
              </a:rPr>
              <a:t>Animation d’un atelier au Congrès des Maires sur les risques de probité et les moyens d’y faire face ;</a:t>
            </a:r>
          </a:p>
          <a:p>
            <a:pPr algn="just"/>
            <a:endParaRPr lang="fr-FR" sz="1400" dirty="0">
              <a:solidFill>
                <a:srgbClr val="04445E"/>
              </a:solidFill>
              <a:latin typeface="Raleway" pitchFamily="2" charset="0"/>
            </a:endParaRPr>
          </a:p>
          <a:p>
            <a:pPr marL="285750" indent="-285750" algn="just">
              <a:buFont typeface="Arial" panose="020B0604020202020204" pitchFamily="34" charset="0"/>
              <a:buChar char="•"/>
            </a:pPr>
            <a:r>
              <a:rPr lang="fr-FR" sz="1400" dirty="0">
                <a:solidFill>
                  <a:srgbClr val="04445E"/>
                </a:solidFill>
                <a:latin typeface="Raleway" pitchFamily="2" charset="0"/>
              </a:rPr>
              <a:t>Réalisation de 50 actions de sensibilisation auprès d’élus, d’agents publics (AP-HP, DGDDI, CNOSF, etc.) et d’organismes publics ;</a:t>
            </a:r>
          </a:p>
          <a:p>
            <a:pPr marL="285750" indent="-285750" algn="just">
              <a:buFont typeface="Arial" panose="020B0604020202020204" pitchFamily="34" charset="0"/>
              <a:buChar char="•"/>
            </a:pPr>
            <a:endParaRPr lang="fr-FR" sz="1400" dirty="0">
              <a:solidFill>
                <a:srgbClr val="04445E"/>
              </a:solidFill>
              <a:latin typeface="Raleway" pitchFamily="2" charset="0"/>
            </a:endParaRPr>
          </a:p>
          <a:p>
            <a:pPr marL="285750" indent="-285750" algn="just">
              <a:buFont typeface="Arial" panose="020B0604020202020204" pitchFamily="34" charset="0"/>
              <a:buChar char="•"/>
            </a:pPr>
            <a:r>
              <a:rPr lang="fr-FR" sz="1400" dirty="0">
                <a:solidFill>
                  <a:srgbClr val="04445E"/>
                </a:solidFill>
                <a:latin typeface="Raleway" pitchFamily="2" charset="0"/>
              </a:rPr>
              <a:t>Interventions dans des écoles du service public (INSP, ENM, IGPDE) pour former à la prévention de la corruption ;</a:t>
            </a:r>
          </a:p>
          <a:p>
            <a:pPr marL="285750" indent="-285750" algn="just">
              <a:buFont typeface="Arial" panose="020B0604020202020204" pitchFamily="34" charset="0"/>
              <a:buChar char="•"/>
            </a:pPr>
            <a:endParaRPr lang="fr-FR" sz="1400" dirty="0">
              <a:solidFill>
                <a:srgbClr val="04445E"/>
              </a:solidFill>
              <a:latin typeface="Raleway" pitchFamily="2" charset="0"/>
            </a:endParaRPr>
          </a:p>
          <a:p>
            <a:pPr marL="285750" indent="-285750" algn="just">
              <a:buFont typeface="Arial" panose="020B0604020202020204" pitchFamily="34" charset="0"/>
              <a:buChar char="•"/>
            </a:pPr>
            <a:r>
              <a:rPr lang="fr-FR" sz="1400" dirty="0">
                <a:solidFill>
                  <a:srgbClr val="04445E"/>
                </a:solidFill>
                <a:latin typeface="Raleway" pitchFamily="2" charset="0"/>
              </a:rPr>
              <a:t>Traitement de 63 saisines, majoritairement à caractère juridique (favoritisme, conflits d’intérêts, application de la loi Sapin II, etc.).</a:t>
            </a:r>
          </a:p>
        </p:txBody>
      </p:sp>
      <p:graphicFrame>
        <p:nvGraphicFramePr>
          <p:cNvPr id="11" name="Graphique 10">
            <a:extLst>
              <a:ext uri="{FF2B5EF4-FFF2-40B4-BE49-F238E27FC236}">
                <a16:creationId xmlns:a16="http://schemas.microsoft.com/office/drawing/2014/main" id="{661F4251-8C3D-1590-9829-7999C1D67D47}"/>
              </a:ext>
            </a:extLst>
          </p:cNvPr>
          <p:cNvGraphicFramePr/>
          <p:nvPr>
            <p:extLst>
              <p:ext uri="{D42A27DB-BD31-4B8C-83A1-F6EECF244321}">
                <p14:modId xmlns:p14="http://schemas.microsoft.com/office/powerpoint/2010/main" val="971610797"/>
              </p:ext>
            </p:extLst>
          </p:nvPr>
        </p:nvGraphicFramePr>
        <p:xfrm>
          <a:off x="155892" y="2144014"/>
          <a:ext cx="5653562" cy="2127361"/>
        </p:xfrm>
        <a:graphic>
          <a:graphicData uri="http://schemas.openxmlformats.org/drawingml/2006/chart">
            <c:chart xmlns:c="http://schemas.openxmlformats.org/drawingml/2006/chart" xmlns:r="http://schemas.openxmlformats.org/officeDocument/2006/relationships" r:id="rId3"/>
          </a:graphicData>
        </a:graphic>
      </p:graphicFrame>
      <p:sp>
        <p:nvSpPr>
          <p:cNvPr id="13" name="ZoneTexte 12">
            <a:extLst>
              <a:ext uri="{FF2B5EF4-FFF2-40B4-BE49-F238E27FC236}">
                <a16:creationId xmlns:a16="http://schemas.microsoft.com/office/drawing/2014/main" id="{0FCE900F-1D74-55A2-4B96-6B1EA077E3F8}"/>
              </a:ext>
            </a:extLst>
          </p:cNvPr>
          <p:cNvSpPr txBox="1"/>
          <p:nvPr/>
        </p:nvSpPr>
        <p:spPr>
          <a:xfrm>
            <a:off x="341332" y="4158627"/>
            <a:ext cx="5653562" cy="2492990"/>
          </a:xfrm>
          <a:prstGeom prst="rect">
            <a:avLst/>
          </a:prstGeom>
          <a:noFill/>
        </p:spPr>
        <p:txBody>
          <a:bodyPr wrap="square" rtlCol="0">
            <a:spAutoFit/>
          </a:bodyPr>
          <a:lstStyle/>
          <a:p>
            <a:pPr algn="just"/>
            <a:r>
              <a:rPr lang="fr-FR" sz="1300" b="1" dirty="0">
                <a:solidFill>
                  <a:schemeClr val="bg1">
                    <a:lumMod val="85000"/>
                  </a:schemeClr>
                </a:solidFill>
                <a:latin typeface="Raleway" pitchFamily="2" charset="0"/>
              </a:rPr>
              <a:t>L’AFA retient les enseignements suivants des contrôles</a:t>
            </a:r>
            <a:r>
              <a:rPr lang="fr-FR" sz="1300" dirty="0">
                <a:solidFill>
                  <a:schemeClr val="bg1">
                    <a:lumMod val="85000"/>
                  </a:schemeClr>
                </a:solidFill>
                <a:latin typeface="Raleway" pitchFamily="2" charset="0"/>
              </a:rPr>
              <a:t> :</a:t>
            </a:r>
          </a:p>
          <a:p>
            <a:pPr algn="just"/>
            <a:endParaRPr lang="fr-FR" sz="1300" dirty="0">
              <a:solidFill>
                <a:schemeClr val="bg1">
                  <a:lumMod val="85000"/>
                </a:schemeClr>
              </a:solidFill>
              <a:latin typeface="Raleway" pitchFamily="2" charset="0"/>
            </a:endParaRPr>
          </a:p>
          <a:p>
            <a:pPr marL="285750" lvl="0" indent="-285750" algn="just" eaLnBrk="0" fontAlgn="base" hangingPunct="0">
              <a:spcBef>
                <a:spcPct val="0"/>
              </a:spcBef>
              <a:spcAft>
                <a:spcPct val="0"/>
              </a:spcAft>
              <a:buFont typeface="Arial" panose="020B0604020202020204" pitchFamily="34" charset="0"/>
              <a:buChar char="•"/>
            </a:pPr>
            <a:r>
              <a:rPr lang="fr-FR" altLang="fr-FR" sz="1300" dirty="0">
                <a:solidFill>
                  <a:schemeClr val="bg1">
                    <a:lumMod val="85000"/>
                  </a:schemeClr>
                </a:solidFill>
                <a:latin typeface="Raleway" pitchFamily="2" charset="0"/>
              </a:rPr>
              <a:t>La plupart des conseils départementaux ont enclenché une démarche anticorruption</a:t>
            </a:r>
          </a:p>
          <a:p>
            <a:pPr marL="285750" lvl="0" indent="-285750" algn="just" eaLnBrk="0" fontAlgn="base" hangingPunct="0">
              <a:spcBef>
                <a:spcPct val="0"/>
              </a:spcBef>
              <a:spcAft>
                <a:spcPct val="0"/>
              </a:spcAft>
              <a:buFont typeface="Arial" panose="020B0604020202020204" pitchFamily="34" charset="0"/>
              <a:buChar char="•"/>
            </a:pPr>
            <a:r>
              <a:rPr lang="fr-FR" altLang="fr-FR" sz="1300" dirty="0">
                <a:solidFill>
                  <a:schemeClr val="bg1">
                    <a:lumMod val="85000"/>
                  </a:schemeClr>
                </a:solidFill>
                <a:latin typeface="Raleway" pitchFamily="2" charset="0"/>
              </a:rPr>
              <a:t>Des insuffisances subsistent dans l’évaluation des risques et la mise en place de contrôles et d’audits internes</a:t>
            </a:r>
          </a:p>
          <a:p>
            <a:pPr marL="285750" lvl="0" indent="-285750" algn="just" eaLnBrk="0" fontAlgn="base" hangingPunct="0">
              <a:spcBef>
                <a:spcPct val="0"/>
              </a:spcBef>
              <a:spcAft>
                <a:spcPct val="0"/>
              </a:spcAft>
              <a:buFont typeface="Arial" panose="020B0604020202020204" pitchFamily="34" charset="0"/>
              <a:buChar char="•"/>
            </a:pPr>
            <a:r>
              <a:rPr lang="fr-FR" altLang="fr-FR" sz="1300" dirty="0">
                <a:solidFill>
                  <a:schemeClr val="bg1">
                    <a:lumMod val="85000"/>
                  </a:schemeClr>
                </a:solidFill>
                <a:latin typeface="Raleway" pitchFamily="2" charset="0"/>
              </a:rPr>
              <a:t>Les domaines les plus exposés sont : aides sociales, commande publique, gestion des ressources humaines</a:t>
            </a:r>
          </a:p>
          <a:p>
            <a:pPr marL="285750" lvl="0" indent="-285750" algn="just" eaLnBrk="0" fontAlgn="base" hangingPunct="0">
              <a:spcBef>
                <a:spcPct val="0"/>
              </a:spcBef>
              <a:spcAft>
                <a:spcPct val="0"/>
              </a:spcAft>
              <a:buFont typeface="Arial" panose="020B0604020202020204" pitchFamily="34" charset="0"/>
              <a:buChar char="•"/>
            </a:pPr>
            <a:r>
              <a:rPr lang="fr-FR" altLang="fr-FR" sz="1300" dirty="0">
                <a:solidFill>
                  <a:schemeClr val="bg1">
                    <a:lumMod val="85000"/>
                  </a:schemeClr>
                </a:solidFill>
                <a:latin typeface="Raleway" pitchFamily="2" charset="0"/>
              </a:rPr>
              <a:t>Les contrôles de suivi montrent que 40 % des recommandations de l’AFA ont été mises en œuvre, 45 % sont en cours</a:t>
            </a:r>
          </a:p>
          <a:p>
            <a:pPr marL="285750" lvl="0" indent="-285750" algn="just" eaLnBrk="0" fontAlgn="base" hangingPunct="0">
              <a:spcBef>
                <a:spcPct val="0"/>
              </a:spcBef>
              <a:spcAft>
                <a:spcPct val="0"/>
              </a:spcAft>
              <a:buFont typeface="Arial" panose="020B0604020202020204" pitchFamily="34" charset="0"/>
              <a:buChar char="•"/>
            </a:pPr>
            <a:r>
              <a:rPr lang="fr-FR" altLang="fr-FR" sz="1300" dirty="0">
                <a:solidFill>
                  <a:schemeClr val="bg1">
                    <a:lumMod val="85000"/>
                  </a:schemeClr>
                </a:solidFill>
                <a:latin typeface="Raleway" pitchFamily="2" charset="0"/>
              </a:rPr>
              <a:t>Le principal frein reste le manque de culture du contrôle et de l’audit interne</a:t>
            </a:r>
            <a:endParaRPr lang="fr-FR" sz="1300" dirty="0">
              <a:solidFill>
                <a:schemeClr val="bg1">
                  <a:lumMod val="85000"/>
                </a:schemeClr>
              </a:solidFill>
              <a:latin typeface="Raleway" pitchFamily="2" charset="0"/>
            </a:endParaRPr>
          </a:p>
        </p:txBody>
      </p:sp>
      <p:sp>
        <p:nvSpPr>
          <p:cNvPr id="14" name="Rectangle 1">
            <a:extLst>
              <a:ext uri="{FF2B5EF4-FFF2-40B4-BE49-F238E27FC236}">
                <a16:creationId xmlns:a16="http://schemas.microsoft.com/office/drawing/2014/main" id="{57DACA06-1CFC-74F9-22BA-BD3DA1C73DBF}"/>
              </a:ext>
            </a:extLst>
          </p:cNvPr>
          <p:cNvSpPr>
            <a:spLocks noChangeArrowheads="1"/>
          </p:cNvSpPr>
          <p:nvPr/>
        </p:nvSpPr>
        <p:spPr bwMode="auto">
          <a:xfrm>
            <a:off x="0" y="-184666"/>
            <a:ext cx="328936"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Char char="•"/>
              <a:tabLst/>
            </a:pPr>
            <a:r>
              <a:rPr kumimoji="0" lang="fr-FR" altLang="fr-FR" sz="1800" b="0" i="0" u="none" strike="noStrike" cap="none" normalizeH="0" baseline="0" dirty="0">
                <a:ln>
                  <a:noFill/>
                </a:ln>
                <a:solidFill>
                  <a:schemeClr val="tx1"/>
                </a:solidFill>
                <a:effectLst/>
                <a:latin typeface="Arial" panose="020B0604020202020204" pitchFamily="34" charset="0"/>
              </a:rPr>
              <a:t>.</a:t>
            </a:r>
          </a:p>
        </p:txBody>
      </p:sp>
      <p:grpSp>
        <p:nvGrpSpPr>
          <p:cNvPr id="3" name="Groupe 2">
            <a:extLst>
              <a:ext uri="{FF2B5EF4-FFF2-40B4-BE49-F238E27FC236}">
                <a16:creationId xmlns:a16="http://schemas.microsoft.com/office/drawing/2014/main" id="{65765956-A269-0E92-D205-E9BAA32BF7F4}"/>
              </a:ext>
            </a:extLst>
          </p:cNvPr>
          <p:cNvGrpSpPr/>
          <p:nvPr/>
        </p:nvGrpSpPr>
        <p:grpSpPr>
          <a:xfrm>
            <a:off x="251929" y="344492"/>
            <a:ext cx="567417" cy="567417"/>
            <a:chOff x="4900992" y="2306745"/>
            <a:chExt cx="567417" cy="567417"/>
          </a:xfrm>
        </p:grpSpPr>
        <p:sp>
          <p:nvSpPr>
            <p:cNvPr id="5" name="Ellipse 4">
              <a:extLst>
                <a:ext uri="{FF2B5EF4-FFF2-40B4-BE49-F238E27FC236}">
                  <a16:creationId xmlns:a16="http://schemas.microsoft.com/office/drawing/2014/main" id="{73557FAB-E2C7-057C-1ED6-40376F243DD7}"/>
                </a:ext>
              </a:extLst>
            </p:cNvPr>
            <p:cNvSpPr/>
            <p:nvPr/>
          </p:nvSpPr>
          <p:spPr>
            <a:xfrm>
              <a:off x="4900992" y="2306745"/>
              <a:ext cx="567417" cy="567417"/>
            </a:xfrm>
            <a:prstGeom prst="ellipse">
              <a:avLst/>
            </a:prstGeom>
            <a:solidFill>
              <a:srgbClr val="20B4D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dirty="0">
                <a:latin typeface="Raleway" pitchFamily="2" charset="0"/>
              </a:endParaRPr>
            </a:p>
          </p:txBody>
        </p:sp>
        <p:sp>
          <p:nvSpPr>
            <p:cNvPr id="6" name="ZoneTexte 5">
              <a:extLst>
                <a:ext uri="{FF2B5EF4-FFF2-40B4-BE49-F238E27FC236}">
                  <a16:creationId xmlns:a16="http://schemas.microsoft.com/office/drawing/2014/main" id="{95DDDC4D-DC91-587E-F535-E83D4104E216}"/>
                </a:ext>
              </a:extLst>
            </p:cNvPr>
            <p:cNvSpPr txBox="1"/>
            <p:nvPr/>
          </p:nvSpPr>
          <p:spPr>
            <a:xfrm>
              <a:off x="4945941" y="2370446"/>
              <a:ext cx="477520" cy="400110"/>
            </a:xfrm>
            <a:prstGeom prst="rect">
              <a:avLst/>
            </a:prstGeom>
            <a:noFill/>
          </p:spPr>
          <p:txBody>
            <a:bodyPr wrap="square" rtlCol="0">
              <a:spAutoFit/>
            </a:bodyPr>
            <a:lstStyle/>
            <a:p>
              <a:pPr algn="ctr"/>
              <a:r>
                <a:rPr lang="fr-FR" sz="2000" dirty="0">
                  <a:solidFill>
                    <a:schemeClr val="bg1"/>
                  </a:solidFill>
                  <a:latin typeface="Raleway" pitchFamily="2" charset="0"/>
                </a:rPr>
                <a:t>3</a:t>
              </a:r>
            </a:p>
          </p:txBody>
        </p:sp>
      </p:grpSp>
    </p:spTree>
    <p:extLst>
      <p:ext uri="{BB962C8B-B14F-4D97-AF65-F5344CB8AC3E}">
        <p14:creationId xmlns:p14="http://schemas.microsoft.com/office/powerpoint/2010/main" val="11593159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77DD25B-B7F8-50B1-076E-E44DDB59B184}"/>
            </a:ext>
          </a:extLst>
        </p:cNvPr>
        <p:cNvGrpSpPr/>
        <p:nvPr/>
      </p:nvGrpSpPr>
      <p:grpSpPr>
        <a:xfrm>
          <a:off x="0" y="0"/>
          <a:ext cx="0" cy="0"/>
          <a:chOff x="0" y="0"/>
          <a:chExt cx="0" cy="0"/>
        </a:xfrm>
      </p:grpSpPr>
      <p:pic>
        <p:nvPicPr>
          <p:cNvPr id="6" name="Image 5" descr="Une image contenant texte, capture d’écran, cercle, diagramme&#10;&#10;Le contenu généré par l’IA peut être incorrect.">
            <a:extLst>
              <a:ext uri="{FF2B5EF4-FFF2-40B4-BE49-F238E27FC236}">
                <a16:creationId xmlns:a16="http://schemas.microsoft.com/office/drawing/2014/main" id="{92DE09F7-265A-BABA-5F28-7E4889BFFFE8}"/>
              </a:ext>
            </a:extLst>
          </p:cNvPr>
          <p:cNvPicPr>
            <a:picLocks noChangeAspect="1"/>
          </p:cNvPicPr>
          <p:nvPr/>
        </p:nvPicPr>
        <p:blipFill>
          <a:blip r:embed="rId2"/>
          <a:srcRect t="12963"/>
          <a:stretch>
            <a:fillRect/>
          </a:stretch>
        </p:blipFill>
        <p:spPr>
          <a:xfrm>
            <a:off x="7500350" y="3918729"/>
            <a:ext cx="4014710" cy="2332255"/>
          </a:xfrm>
          <a:prstGeom prst="rect">
            <a:avLst/>
          </a:prstGeom>
        </p:spPr>
      </p:pic>
      <p:pic>
        <p:nvPicPr>
          <p:cNvPr id="37" name="object 7">
            <a:extLst>
              <a:ext uri="{FF2B5EF4-FFF2-40B4-BE49-F238E27FC236}">
                <a16:creationId xmlns:a16="http://schemas.microsoft.com/office/drawing/2014/main" id="{5EF960C6-668F-20DD-EA3F-B5B23E3DD26B}"/>
              </a:ext>
            </a:extLst>
          </p:cNvPr>
          <p:cNvPicPr/>
          <p:nvPr/>
        </p:nvPicPr>
        <p:blipFill>
          <a:blip r:embed="rId3" cstate="print"/>
          <a:stretch>
            <a:fillRect/>
          </a:stretch>
        </p:blipFill>
        <p:spPr>
          <a:xfrm>
            <a:off x="10360801" y="6145306"/>
            <a:ext cx="1563547" cy="372879"/>
          </a:xfrm>
          <a:prstGeom prst="rect">
            <a:avLst/>
          </a:prstGeom>
        </p:spPr>
      </p:pic>
      <p:sp>
        <p:nvSpPr>
          <p:cNvPr id="14" name="Rectangle 1">
            <a:extLst>
              <a:ext uri="{FF2B5EF4-FFF2-40B4-BE49-F238E27FC236}">
                <a16:creationId xmlns:a16="http://schemas.microsoft.com/office/drawing/2014/main" id="{B5719188-0893-8E4E-10DB-82D64F656AF5}"/>
              </a:ext>
            </a:extLst>
          </p:cNvPr>
          <p:cNvSpPr>
            <a:spLocks noChangeArrowheads="1"/>
          </p:cNvSpPr>
          <p:nvPr/>
        </p:nvSpPr>
        <p:spPr bwMode="auto">
          <a:xfrm>
            <a:off x="0" y="-184666"/>
            <a:ext cx="328936"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Char char="•"/>
              <a:tabLst/>
            </a:pPr>
            <a:r>
              <a:rPr kumimoji="0" lang="fr-FR" altLang="fr-FR" sz="1800" b="0" i="0" u="none" strike="noStrike" cap="none" normalizeH="0" baseline="0" dirty="0">
                <a:ln>
                  <a:noFill/>
                </a:ln>
                <a:solidFill>
                  <a:schemeClr val="tx1"/>
                </a:solidFill>
                <a:effectLst/>
                <a:latin typeface="Arial" panose="020B0604020202020204" pitchFamily="34" charset="0"/>
              </a:rPr>
              <a:t>.</a:t>
            </a:r>
          </a:p>
        </p:txBody>
      </p:sp>
      <p:sp>
        <p:nvSpPr>
          <p:cNvPr id="16" name="ZoneTexte 15">
            <a:extLst>
              <a:ext uri="{FF2B5EF4-FFF2-40B4-BE49-F238E27FC236}">
                <a16:creationId xmlns:a16="http://schemas.microsoft.com/office/drawing/2014/main" id="{E3BE8F61-43FB-28B8-9037-3D97DDEAA8C3}"/>
              </a:ext>
            </a:extLst>
          </p:cNvPr>
          <p:cNvSpPr txBox="1"/>
          <p:nvPr/>
        </p:nvSpPr>
        <p:spPr>
          <a:xfrm>
            <a:off x="240226" y="3471197"/>
            <a:ext cx="6098430" cy="3231654"/>
          </a:xfrm>
          <a:prstGeom prst="rect">
            <a:avLst/>
          </a:prstGeom>
          <a:noFill/>
        </p:spPr>
        <p:txBody>
          <a:bodyPr wrap="square">
            <a:spAutoFit/>
          </a:bodyPr>
          <a:lstStyle/>
          <a:p>
            <a:pPr algn="just">
              <a:buNone/>
            </a:pPr>
            <a:r>
              <a:rPr lang="fr-FR" sz="1200" b="1" dirty="0">
                <a:solidFill>
                  <a:srgbClr val="04445E"/>
                </a:solidFill>
                <a:latin typeface="Raleway" pitchFamily="2" charset="0"/>
              </a:rPr>
              <a:t>À l’issue des 129 contrôles ouverts, au titre de l’article 17, entre 2017 et 2024, l’AFA retient</a:t>
            </a:r>
            <a:r>
              <a:rPr lang="fr-FR" sz="1200" dirty="0">
                <a:solidFill>
                  <a:srgbClr val="04445E"/>
                </a:solidFill>
                <a:latin typeface="Raleway" pitchFamily="2" charset="0"/>
              </a:rPr>
              <a:t> :</a:t>
            </a:r>
          </a:p>
          <a:p>
            <a:pPr algn="just">
              <a:buNone/>
            </a:pPr>
            <a:endParaRPr lang="fr-FR" sz="1200" dirty="0">
              <a:latin typeface="Raleway" pitchFamily="2" charset="0"/>
            </a:endParaRPr>
          </a:p>
          <a:p>
            <a:pPr marL="285750" indent="-285750" algn="just">
              <a:buFont typeface="Arial" panose="020B0604020202020204" pitchFamily="34" charset="0"/>
              <a:buChar char="•"/>
            </a:pPr>
            <a:r>
              <a:rPr lang="fr-FR" sz="1200" dirty="0">
                <a:latin typeface="Raleway" pitchFamily="2" charset="0"/>
              </a:rPr>
              <a:t>une progression de la maturité des dispositifs, mais freinée par une gouvernance parfois floue et une mise en œuvre incomplète ;</a:t>
            </a:r>
          </a:p>
          <a:p>
            <a:pPr algn="just"/>
            <a:endParaRPr lang="fr-FR" sz="1200" dirty="0">
              <a:latin typeface="Raleway" pitchFamily="2" charset="0"/>
            </a:endParaRPr>
          </a:p>
          <a:p>
            <a:pPr marL="285750" indent="-285750" algn="just">
              <a:buFont typeface="Arial" panose="020B0604020202020204" pitchFamily="34" charset="0"/>
              <a:buChar char="•"/>
            </a:pPr>
            <a:r>
              <a:rPr lang="fr-FR" sz="1200" dirty="0">
                <a:latin typeface="Raleway" pitchFamily="2" charset="0"/>
              </a:rPr>
              <a:t>une répartition des rôles mal définie entre sociétés mères et filiales, nuisant à l’appropriation locale ;</a:t>
            </a:r>
          </a:p>
          <a:p>
            <a:pPr algn="just"/>
            <a:endParaRPr lang="fr-FR" sz="1200" dirty="0">
              <a:latin typeface="Raleway" pitchFamily="2" charset="0"/>
            </a:endParaRPr>
          </a:p>
          <a:p>
            <a:pPr marL="285750" indent="-285750" algn="just">
              <a:buFont typeface="Arial" panose="020B0604020202020204" pitchFamily="34" charset="0"/>
              <a:buChar char="•"/>
            </a:pPr>
            <a:r>
              <a:rPr lang="fr-FR" sz="1200" dirty="0">
                <a:latin typeface="Raleway" pitchFamily="2" charset="0"/>
              </a:rPr>
              <a:t>une implication trop limitée des instances dirigeantes, absentes des étapes clés comme la cartographie des risques ; </a:t>
            </a:r>
          </a:p>
          <a:p>
            <a:pPr algn="just"/>
            <a:endParaRPr lang="fr-FR" sz="1200" dirty="0">
              <a:latin typeface="Raleway" pitchFamily="2" charset="0"/>
            </a:endParaRPr>
          </a:p>
          <a:p>
            <a:pPr marL="285750" indent="-285750" algn="just">
              <a:buFont typeface="Arial" panose="020B0604020202020204" pitchFamily="34" charset="0"/>
              <a:buChar char="•"/>
            </a:pPr>
            <a:r>
              <a:rPr lang="fr-FR" altLang="fr-FR" sz="1200" dirty="0">
                <a:latin typeface="Raleway" pitchFamily="2" charset="0"/>
              </a:rPr>
              <a:t>des cartographies des risques trop génériques, nuisant à la prévention et à la sensibilisation ;</a:t>
            </a:r>
          </a:p>
          <a:p>
            <a:pPr marL="285750" indent="-285750" algn="just">
              <a:buFont typeface="Arial" panose="020B0604020202020204" pitchFamily="34" charset="0"/>
              <a:buChar char="•"/>
            </a:pPr>
            <a:endParaRPr lang="fr-FR" altLang="fr-FR" sz="1200" dirty="0">
              <a:latin typeface="Raleway" pitchFamily="2" charset="0"/>
            </a:endParaRPr>
          </a:p>
          <a:p>
            <a:pPr marL="285750" indent="-285750" algn="just">
              <a:buFont typeface="Arial" panose="020B0604020202020204" pitchFamily="34" charset="0"/>
              <a:buChar char="•"/>
            </a:pPr>
            <a:r>
              <a:rPr lang="fr-FR" altLang="fr-FR" sz="1200" dirty="0">
                <a:latin typeface="Raleway" pitchFamily="2" charset="0"/>
              </a:rPr>
              <a:t>des codes de conduite peu opérationnels et juridiquement fragiles, faute d’exemples concrets et d’annexion au règlement intérieur ;</a:t>
            </a:r>
          </a:p>
        </p:txBody>
      </p:sp>
      <p:sp>
        <p:nvSpPr>
          <p:cNvPr id="18" name="ZoneTexte 17">
            <a:extLst>
              <a:ext uri="{FF2B5EF4-FFF2-40B4-BE49-F238E27FC236}">
                <a16:creationId xmlns:a16="http://schemas.microsoft.com/office/drawing/2014/main" id="{1DEC8234-C522-D19A-99CC-5E2BFC9B308D}"/>
              </a:ext>
            </a:extLst>
          </p:cNvPr>
          <p:cNvSpPr txBox="1"/>
          <p:nvPr/>
        </p:nvSpPr>
        <p:spPr>
          <a:xfrm>
            <a:off x="6500090" y="974480"/>
            <a:ext cx="5569990" cy="2492990"/>
          </a:xfrm>
          <a:prstGeom prst="rect">
            <a:avLst/>
          </a:prstGeom>
          <a:noFill/>
        </p:spPr>
        <p:txBody>
          <a:bodyPr wrap="square">
            <a:spAutoFit/>
          </a:bodyPr>
          <a:lstStyle/>
          <a:p>
            <a:pPr algn="just"/>
            <a:endParaRPr lang="fr-FR" altLang="fr-FR" sz="1200" dirty="0">
              <a:latin typeface="Raleway" pitchFamily="2" charset="0"/>
            </a:endParaRPr>
          </a:p>
          <a:p>
            <a:pPr marL="285750" indent="-285750" algn="just">
              <a:buFont typeface="Arial" panose="020B0604020202020204" pitchFamily="34" charset="0"/>
              <a:buChar char="•"/>
            </a:pPr>
            <a:r>
              <a:rPr lang="fr-FR" altLang="fr-FR" sz="1200" dirty="0">
                <a:latin typeface="Raleway" pitchFamily="2" charset="0"/>
              </a:rPr>
              <a:t>des formations inadaptées, sans lien concret avec les risques spécifiques ;</a:t>
            </a:r>
          </a:p>
          <a:p>
            <a:pPr algn="just"/>
            <a:endParaRPr lang="fr-FR" altLang="fr-FR" sz="1200" dirty="0">
              <a:latin typeface="Raleway" pitchFamily="2" charset="0"/>
            </a:endParaRPr>
          </a:p>
          <a:p>
            <a:pPr marL="285750" indent="-285750" algn="just">
              <a:buFont typeface="Arial" panose="020B0604020202020204" pitchFamily="34" charset="0"/>
              <a:buChar char="•"/>
            </a:pPr>
            <a:r>
              <a:rPr lang="fr-FR" altLang="fr-FR" sz="1200" dirty="0">
                <a:latin typeface="Raleway" pitchFamily="2" charset="0"/>
              </a:rPr>
              <a:t>un dispositif d’alerte méconnu et peu utilisé, faute de communication suffisante ;</a:t>
            </a:r>
          </a:p>
          <a:p>
            <a:pPr algn="just"/>
            <a:endParaRPr lang="fr-FR" altLang="fr-FR" sz="1200" dirty="0">
              <a:latin typeface="Raleway" pitchFamily="2" charset="0"/>
            </a:endParaRPr>
          </a:p>
          <a:p>
            <a:pPr marL="285750" indent="-285750" algn="just">
              <a:buFont typeface="Arial" panose="020B0604020202020204" pitchFamily="34" charset="0"/>
              <a:buChar char="•"/>
            </a:pPr>
            <a:r>
              <a:rPr lang="fr-FR" altLang="fr-FR" sz="1200" dirty="0">
                <a:latin typeface="Raleway" pitchFamily="2" charset="0"/>
              </a:rPr>
              <a:t>une évaluation des tiers incomplète, souvent limitée aux fournisseurs ;</a:t>
            </a:r>
          </a:p>
          <a:p>
            <a:pPr algn="just"/>
            <a:endParaRPr lang="fr-FR" altLang="fr-FR" sz="1200" dirty="0">
              <a:latin typeface="Raleway" pitchFamily="2" charset="0"/>
            </a:endParaRPr>
          </a:p>
          <a:p>
            <a:pPr marL="285750" indent="-285750" algn="just">
              <a:buFont typeface="Arial" panose="020B0604020202020204" pitchFamily="34" charset="0"/>
              <a:buChar char="•"/>
            </a:pPr>
            <a:r>
              <a:rPr lang="fr-FR" altLang="fr-FR" sz="1200" dirty="0">
                <a:latin typeface="Raleway" pitchFamily="2" charset="0"/>
              </a:rPr>
              <a:t>des contrôles comptables mal ciblés et trop peu déployés ;</a:t>
            </a:r>
          </a:p>
          <a:p>
            <a:pPr algn="just"/>
            <a:endParaRPr lang="fr-FR" altLang="fr-FR" sz="1200" dirty="0">
              <a:latin typeface="Raleway" pitchFamily="2" charset="0"/>
            </a:endParaRPr>
          </a:p>
          <a:p>
            <a:pPr marL="285750" indent="-285750" algn="just">
              <a:buFont typeface="Arial" panose="020B0604020202020204" pitchFamily="34" charset="0"/>
              <a:buChar char="•"/>
            </a:pPr>
            <a:r>
              <a:rPr lang="fr-FR" altLang="fr-FR" sz="1200" dirty="0">
                <a:latin typeface="Raleway" pitchFamily="2" charset="0"/>
              </a:rPr>
              <a:t>un pilotage interne encore insuffisant pour évaluer l’efficacité réelle du dispositif.</a:t>
            </a:r>
          </a:p>
        </p:txBody>
      </p:sp>
      <p:pic>
        <p:nvPicPr>
          <p:cNvPr id="20" name="Image 19" descr="Une image contenant texte, capture d’écran, Police, cercle&#10;&#10;Le contenu généré par l’IA peut être incorrect.">
            <a:extLst>
              <a:ext uri="{FF2B5EF4-FFF2-40B4-BE49-F238E27FC236}">
                <a16:creationId xmlns:a16="http://schemas.microsoft.com/office/drawing/2014/main" id="{4B901F35-DE8C-EB0E-1DAB-A64068CB2CD7}"/>
              </a:ext>
            </a:extLst>
          </p:cNvPr>
          <p:cNvPicPr>
            <a:picLocks noChangeAspect="1"/>
          </p:cNvPicPr>
          <p:nvPr/>
        </p:nvPicPr>
        <p:blipFill>
          <a:blip r:embed="rId4"/>
          <a:stretch>
            <a:fillRect/>
          </a:stretch>
        </p:blipFill>
        <p:spPr>
          <a:xfrm>
            <a:off x="1445257" y="960506"/>
            <a:ext cx="3328762" cy="2449185"/>
          </a:xfrm>
          <a:prstGeom prst="rect">
            <a:avLst/>
          </a:prstGeom>
        </p:spPr>
      </p:pic>
      <p:sp>
        <p:nvSpPr>
          <p:cNvPr id="4" name="ZoneTexte 3">
            <a:extLst>
              <a:ext uri="{FF2B5EF4-FFF2-40B4-BE49-F238E27FC236}">
                <a16:creationId xmlns:a16="http://schemas.microsoft.com/office/drawing/2014/main" id="{505F7009-C570-3416-7B7D-A9C7D2C230C2}"/>
              </a:ext>
            </a:extLst>
          </p:cNvPr>
          <p:cNvSpPr txBox="1"/>
          <p:nvPr/>
        </p:nvSpPr>
        <p:spPr>
          <a:xfrm>
            <a:off x="6500090" y="3554600"/>
            <a:ext cx="5569990" cy="276999"/>
          </a:xfrm>
          <a:prstGeom prst="rect">
            <a:avLst/>
          </a:prstGeom>
          <a:noFill/>
        </p:spPr>
        <p:txBody>
          <a:bodyPr wrap="square">
            <a:spAutoFit/>
          </a:bodyPr>
          <a:lstStyle/>
          <a:p>
            <a:pPr algn="just">
              <a:buNone/>
            </a:pPr>
            <a:r>
              <a:rPr lang="fr-FR" sz="1200" b="1" dirty="0">
                <a:solidFill>
                  <a:srgbClr val="04445E"/>
                </a:solidFill>
                <a:latin typeface="Raleway" pitchFamily="2" charset="0"/>
              </a:rPr>
              <a:t>Dans le cadre des CJIP, l’AFA a mené les contrôles suivants en 2024 </a:t>
            </a:r>
            <a:r>
              <a:rPr lang="fr-FR" sz="1200" dirty="0">
                <a:solidFill>
                  <a:srgbClr val="04445E"/>
                </a:solidFill>
                <a:latin typeface="Raleway" pitchFamily="2" charset="0"/>
              </a:rPr>
              <a:t>:</a:t>
            </a:r>
          </a:p>
        </p:txBody>
      </p:sp>
      <p:sp>
        <p:nvSpPr>
          <p:cNvPr id="7" name="ZoneTexte 6">
            <a:extLst>
              <a:ext uri="{FF2B5EF4-FFF2-40B4-BE49-F238E27FC236}">
                <a16:creationId xmlns:a16="http://schemas.microsoft.com/office/drawing/2014/main" id="{4AF40297-54D3-DE94-A40E-9BE98D520F97}"/>
              </a:ext>
            </a:extLst>
          </p:cNvPr>
          <p:cNvSpPr txBox="1"/>
          <p:nvPr/>
        </p:nvSpPr>
        <p:spPr>
          <a:xfrm>
            <a:off x="1031723" y="444102"/>
            <a:ext cx="10128554" cy="400110"/>
          </a:xfrm>
          <a:prstGeom prst="rect">
            <a:avLst/>
          </a:prstGeom>
          <a:noFill/>
        </p:spPr>
        <p:txBody>
          <a:bodyPr wrap="square" rtlCol="0">
            <a:spAutoFit/>
          </a:bodyPr>
          <a:lstStyle/>
          <a:p>
            <a:r>
              <a:rPr lang="fr-FR" sz="2000" b="1" dirty="0">
                <a:solidFill>
                  <a:srgbClr val="20B4D1"/>
                </a:solidFill>
                <a:latin typeface="Raleway" pitchFamily="2" charset="0"/>
              </a:rPr>
              <a:t>Bilan des activités réalisées durant l’année 2024 : Acteurs économiques</a:t>
            </a:r>
          </a:p>
        </p:txBody>
      </p:sp>
      <p:grpSp>
        <p:nvGrpSpPr>
          <p:cNvPr id="8" name="Groupe 7">
            <a:extLst>
              <a:ext uri="{FF2B5EF4-FFF2-40B4-BE49-F238E27FC236}">
                <a16:creationId xmlns:a16="http://schemas.microsoft.com/office/drawing/2014/main" id="{C38D8005-658E-2FB4-22DE-C9A21810F8CE}"/>
              </a:ext>
            </a:extLst>
          </p:cNvPr>
          <p:cNvGrpSpPr/>
          <p:nvPr/>
        </p:nvGrpSpPr>
        <p:grpSpPr>
          <a:xfrm>
            <a:off x="251929" y="344492"/>
            <a:ext cx="567417" cy="567417"/>
            <a:chOff x="4900992" y="2306745"/>
            <a:chExt cx="567417" cy="567417"/>
          </a:xfrm>
        </p:grpSpPr>
        <p:sp>
          <p:nvSpPr>
            <p:cNvPr id="9" name="Ellipse 8">
              <a:extLst>
                <a:ext uri="{FF2B5EF4-FFF2-40B4-BE49-F238E27FC236}">
                  <a16:creationId xmlns:a16="http://schemas.microsoft.com/office/drawing/2014/main" id="{BF7617F7-E012-1FD4-D8DD-7921A0062E54}"/>
                </a:ext>
              </a:extLst>
            </p:cNvPr>
            <p:cNvSpPr/>
            <p:nvPr/>
          </p:nvSpPr>
          <p:spPr>
            <a:xfrm>
              <a:off x="4900992" y="2306745"/>
              <a:ext cx="567417" cy="567417"/>
            </a:xfrm>
            <a:prstGeom prst="ellipse">
              <a:avLst/>
            </a:prstGeom>
            <a:solidFill>
              <a:srgbClr val="20B4D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dirty="0">
                <a:latin typeface="Raleway" pitchFamily="2" charset="0"/>
              </a:endParaRPr>
            </a:p>
          </p:txBody>
        </p:sp>
        <p:sp>
          <p:nvSpPr>
            <p:cNvPr id="10" name="ZoneTexte 9">
              <a:extLst>
                <a:ext uri="{FF2B5EF4-FFF2-40B4-BE49-F238E27FC236}">
                  <a16:creationId xmlns:a16="http://schemas.microsoft.com/office/drawing/2014/main" id="{11B61C63-A3AB-0155-55E3-8DDFB9B3A1B4}"/>
                </a:ext>
              </a:extLst>
            </p:cNvPr>
            <p:cNvSpPr txBox="1"/>
            <p:nvPr/>
          </p:nvSpPr>
          <p:spPr>
            <a:xfrm>
              <a:off x="4945941" y="2370446"/>
              <a:ext cx="477520" cy="400110"/>
            </a:xfrm>
            <a:prstGeom prst="rect">
              <a:avLst/>
            </a:prstGeom>
            <a:noFill/>
          </p:spPr>
          <p:txBody>
            <a:bodyPr wrap="square" rtlCol="0">
              <a:spAutoFit/>
            </a:bodyPr>
            <a:lstStyle/>
            <a:p>
              <a:pPr algn="ctr"/>
              <a:r>
                <a:rPr lang="fr-FR" sz="2000" dirty="0">
                  <a:solidFill>
                    <a:schemeClr val="bg1"/>
                  </a:solidFill>
                  <a:latin typeface="Raleway" pitchFamily="2" charset="0"/>
                </a:rPr>
                <a:t>3</a:t>
              </a:r>
            </a:p>
          </p:txBody>
        </p:sp>
      </p:grpSp>
    </p:spTree>
    <p:extLst>
      <p:ext uri="{BB962C8B-B14F-4D97-AF65-F5344CB8AC3E}">
        <p14:creationId xmlns:p14="http://schemas.microsoft.com/office/powerpoint/2010/main" val="365042943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CFF99DD-B66E-70BB-41BA-6FFE26B2684C}"/>
            </a:ext>
          </a:extLst>
        </p:cNvPr>
        <p:cNvGrpSpPr/>
        <p:nvPr/>
      </p:nvGrpSpPr>
      <p:grpSpPr>
        <a:xfrm>
          <a:off x="0" y="0"/>
          <a:ext cx="0" cy="0"/>
          <a:chOff x="0" y="0"/>
          <a:chExt cx="0" cy="0"/>
        </a:xfrm>
      </p:grpSpPr>
      <p:pic>
        <p:nvPicPr>
          <p:cNvPr id="37" name="object 7">
            <a:extLst>
              <a:ext uri="{FF2B5EF4-FFF2-40B4-BE49-F238E27FC236}">
                <a16:creationId xmlns:a16="http://schemas.microsoft.com/office/drawing/2014/main" id="{08E31DE3-4EB7-95D3-12F7-27F37BCC9CD7}"/>
              </a:ext>
            </a:extLst>
          </p:cNvPr>
          <p:cNvPicPr/>
          <p:nvPr/>
        </p:nvPicPr>
        <p:blipFill>
          <a:blip r:embed="rId2" cstate="print"/>
          <a:stretch>
            <a:fillRect/>
          </a:stretch>
        </p:blipFill>
        <p:spPr>
          <a:xfrm>
            <a:off x="10360801" y="6145306"/>
            <a:ext cx="1563547" cy="372879"/>
          </a:xfrm>
          <a:prstGeom prst="rect">
            <a:avLst/>
          </a:prstGeom>
        </p:spPr>
      </p:pic>
      <p:sp>
        <p:nvSpPr>
          <p:cNvPr id="14" name="Rectangle 1">
            <a:extLst>
              <a:ext uri="{FF2B5EF4-FFF2-40B4-BE49-F238E27FC236}">
                <a16:creationId xmlns:a16="http://schemas.microsoft.com/office/drawing/2014/main" id="{6ABE74F2-721B-B914-63FA-5CFCD0A33320}"/>
              </a:ext>
            </a:extLst>
          </p:cNvPr>
          <p:cNvSpPr>
            <a:spLocks noChangeArrowheads="1"/>
          </p:cNvSpPr>
          <p:nvPr/>
        </p:nvSpPr>
        <p:spPr bwMode="auto">
          <a:xfrm>
            <a:off x="0" y="-184666"/>
            <a:ext cx="328936"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Char char="•"/>
              <a:tabLst/>
            </a:pPr>
            <a:r>
              <a:rPr kumimoji="0" lang="fr-FR" altLang="fr-FR" sz="1800" b="0" i="0" u="none" strike="noStrike" cap="none" normalizeH="0" baseline="0" dirty="0">
                <a:ln>
                  <a:noFill/>
                </a:ln>
                <a:solidFill>
                  <a:schemeClr val="tx1"/>
                </a:solidFill>
                <a:effectLst/>
                <a:latin typeface="Arial" panose="020B0604020202020204" pitchFamily="34" charset="0"/>
              </a:rPr>
              <a:t>.</a:t>
            </a:r>
          </a:p>
        </p:txBody>
      </p:sp>
      <p:sp>
        <p:nvSpPr>
          <p:cNvPr id="2" name="ZoneTexte 1">
            <a:extLst>
              <a:ext uri="{FF2B5EF4-FFF2-40B4-BE49-F238E27FC236}">
                <a16:creationId xmlns:a16="http://schemas.microsoft.com/office/drawing/2014/main" id="{FF9BE9EF-2CC4-ECB7-5A67-C8F5DD8350B9}"/>
              </a:ext>
            </a:extLst>
          </p:cNvPr>
          <p:cNvSpPr txBox="1"/>
          <p:nvPr/>
        </p:nvSpPr>
        <p:spPr>
          <a:xfrm>
            <a:off x="240226" y="1160466"/>
            <a:ext cx="5855774" cy="2893100"/>
          </a:xfrm>
          <a:prstGeom prst="rect">
            <a:avLst/>
          </a:prstGeom>
          <a:noFill/>
        </p:spPr>
        <p:txBody>
          <a:bodyPr wrap="square">
            <a:spAutoFit/>
          </a:bodyPr>
          <a:lstStyle/>
          <a:p>
            <a:pPr algn="just">
              <a:buNone/>
            </a:pPr>
            <a:r>
              <a:rPr lang="fr-FR" sz="1400" b="1" dirty="0">
                <a:solidFill>
                  <a:srgbClr val="04445E"/>
                </a:solidFill>
                <a:latin typeface="Raleway" pitchFamily="2" charset="0"/>
              </a:rPr>
              <a:t>En 2024, l’AFA a élaboré de nouvelles publications à destination des acteurs économiques </a:t>
            </a:r>
            <a:r>
              <a:rPr lang="fr-FR" sz="1400" dirty="0">
                <a:solidFill>
                  <a:srgbClr val="04445E"/>
                </a:solidFill>
                <a:latin typeface="Raleway" pitchFamily="2" charset="0"/>
              </a:rPr>
              <a:t>:</a:t>
            </a:r>
          </a:p>
          <a:p>
            <a:pPr algn="just">
              <a:buNone/>
            </a:pPr>
            <a:endParaRPr lang="fr-FR" sz="1400" dirty="0">
              <a:latin typeface="Raleway" pitchFamily="2" charset="0"/>
            </a:endParaRPr>
          </a:p>
          <a:p>
            <a:pPr marL="171450" indent="-171450" algn="just">
              <a:buFont typeface="Arial" panose="020B0604020202020204" pitchFamily="34" charset="0"/>
              <a:buChar char="•"/>
            </a:pPr>
            <a:r>
              <a:rPr lang="fr-FR" sz="1400" b="1" dirty="0">
                <a:solidFill>
                  <a:srgbClr val="20B4D1"/>
                </a:solidFill>
                <a:latin typeface="Raleway" pitchFamily="2" charset="0"/>
              </a:rPr>
              <a:t>Guide sur le mécénat et le parrainage </a:t>
            </a:r>
            <a:r>
              <a:rPr lang="fr-FR" sz="1400" dirty="0">
                <a:latin typeface="Raleway" pitchFamily="2" charset="0"/>
              </a:rPr>
              <a:t>: aide les entreprises à identifier et prévenir les risques de corruption liés à ces pratiques, en proposant des mesures concrètes, des exemples et des schémas illustratifs.</a:t>
            </a:r>
          </a:p>
          <a:p>
            <a:pPr algn="just"/>
            <a:endParaRPr lang="fr-FR" sz="1400" dirty="0">
              <a:solidFill>
                <a:srgbClr val="20B4D1"/>
              </a:solidFill>
              <a:latin typeface="Raleway" pitchFamily="2" charset="0"/>
            </a:endParaRPr>
          </a:p>
          <a:p>
            <a:pPr marL="171450" indent="-171450" algn="just">
              <a:buFont typeface="Arial" panose="020B0604020202020204" pitchFamily="34" charset="0"/>
              <a:buChar char="•"/>
            </a:pPr>
            <a:r>
              <a:rPr lang="fr-FR" sz="1400" b="1" dirty="0">
                <a:solidFill>
                  <a:srgbClr val="20B4D1"/>
                </a:solidFill>
                <a:latin typeface="Raleway" pitchFamily="2" charset="0"/>
              </a:rPr>
              <a:t>Support sur le </a:t>
            </a:r>
            <a:r>
              <a:rPr lang="fr-FR" sz="1400" b="1" i="1" dirty="0" err="1">
                <a:solidFill>
                  <a:srgbClr val="20B4D1"/>
                </a:solidFill>
                <a:latin typeface="Raleway" pitchFamily="2" charset="0"/>
              </a:rPr>
              <a:t>reporting</a:t>
            </a:r>
            <a:r>
              <a:rPr lang="fr-FR" sz="1400" b="1" dirty="0">
                <a:solidFill>
                  <a:srgbClr val="20B4D1"/>
                </a:solidFill>
                <a:latin typeface="Raleway" pitchFamily="2" charset="0"/>
              </a:rPr>
              <a:t> anticorruption CSRD </a:t>
            </a:r>
            <a:r>
              <a:rPr lang="fr-FR" sz="1400" dirty="0">
                <a:latin typeface="Raleway" pitchFamily="2" charset="0"/>
              </a:rPr>
              <a:t>: permet aux entreprises, notamment non assujetties à la loi Sapin II, de comprendre les indicateurs anticorruption à renseigner, en les aidant à structurer un dispositif adapté et à anticiper les nouvelles obligations de durabilité.</a:t>
            </a:r>
            <a:endParaRPr lang="fr-FR" altLang="fr-FR" sz="1400" dirty="0">
              <a:latin typeface="Raleway" pitchFamily="2" charset="0"/>
            </a:endParaRPr>
          </a:p>
        </p:txBody>
      </p:sp>
      <p:pic>
        <p:nvPicPr>
          <p:cNvPr id="10" name="Image 9" descr="Une image contenant texte, capture d’écran&#10;&#10;Le contenu généré par l’IA peut être incorrect.">
            <a:extLst>
              <a:ext uri="{FF2B5EF4-FFF2-40B4-BE49-F238E27FC236}">
                <a16:creationId xmlns:a16="http://schemas.microsoft.com/office/drawing/2014/main" id="{44D43988-C075-AE82-808B-CBBC07DE90D9}"/>
              </a:ext>
            </a:extLst>
          </p:cNvPr>
          <p:cNvPicPr>
            <a:picLocks noChangeAspect="1"/>
          </p:cNvPicPr>
          <p:nvPr/>
        </p:nvPicPr>
        <p:blipFill>
          <a:blip r:embed="rId3"/>
          <a:stretch>
            <a:fillRect/>
          </a:stretch>
        </p:blipFill>
        <p:spPr>
          <a:xfrm>
            <a:off x="1737151" y="4465183"/>
            <a:ext cx="1398955" cy="1985315"/>
          </a:xfrm>
          <a:prstGeom prst="rect">
            <a:avLst/>
          </a:prstGeom>
          <a:effectLst>
            <a:outerShdw blurRad="50800" dist="38100" dir="2700000" algn="tl" rotWithShape="0">
              <a:prstClr val="black">
                <a:alpha val="40000"/>
              </a:prstClr>
            </a:outerShdw>
          </a:effectLst>
        </p:spPr>
      </p:pic>
      <p:pic>
        <p:nvPicPr>
          <p:cNvPr id="8" name="Image 7" descr="Une image contenant texte, capture d’écran, Police, logo&#10;&#10;Le contenu généré par l’IA peut être incorrect.">
            <a:extLst>
              <a:ext uri="{FF2B5EF4-FFF2-40B4-BE49-F238E27FC236}">
                <a16:creationId xmlns:a16="http://schemas.microsoft.com/office/drawing/2014/main" id="{EC053BA7-FF98-9559-634F-547FF807CFC7}"/>
              </a:ext>
            </a:extLst>
          </p:cNvPr>
          <p:cNvPicPr>
            <a:picLocks noChangeAspect="1"/>
          </p:cNvPicPr>
          <p:nvPr/>
        </p:nvPicPr>
        <p:blipFill>
          <a:blip r:embed="rId4"/>
          <a:stretch>
            <a:fillRect/>
          </a:stretch>
        </p:blipFill>
        <p:spPr>
          <a:xfrm>
            <a:off x="2551722" y="5616538"/>
            <a:ext cx="2070207" cy="1190686"/>
          </a:xfrm>
          <a:prstGeom prst="rect">
            <a:avLst/>
          </a:prstGeom>
          <a:effectLst>
            <a:outerShdw blurRad="50800" dist="38100" dir="2700000" algn="tl" rotWithShape="0">
              <a:prstClr val="black">
                <a:alpha val="40000"/>
              </a:prstClr>
            </a:outerShdw>
          </a:effectLst>
        </p:spPr>
      </p:pic>
      <p:sp>
        <p:nvSpPr>
          <p:cNvPr id="12" name="ZoneTexte 11">
            <a:extLst>
              <a:ext uri="{FF2B5EF4-FFF2-40B4-BE49-F238E27FC236}">
                <a16:creationId xmlns:a16="http://schemas.microsoft.com/office/drawing/2014/main" id="{790594A3-E828-9042-5240-01451E85E82F}"/>
              </a:ext>
            </a:extLst>
          </p:cNvPr>
          <p:cNvSpPr txBox="1"/>
          <p:nvPr/>
        </p:nvSpPr>
        <p:spPr>
          <a:xfrm>
            <a:off x="6285547" y="1138754"/>
            <a:ext cx="5638801" cy="4616648"/>
          </a:xfrm>
          <a:prstGeom prst="rect">
            <a:avLst/>
          </a:prstGeom>
          <a:noFill/>
        </p:spPr>
        <p:txBody>
          <a:bodyPr wrap="square">
            <a:spAutoFit/>
          </a:bodyPr>
          <a:lstStyle/>
          <a:p>
            <a:r>
              <a:rPr lang="fr-FR" sz="1400" b="1" dirty="0">
                <a:solidFill>
                  <a:srgbClr val="04445E"/>
                </a:solidFill>
                <a:latin typeface="Raleway" pitchFamily="2" charset="0"/>
              </a:rPr>
              <a:t>En 2024, l’AFA a renforcé ses actions de sensibilisation aux enjeux anticorruption auprès d’un large public </a:t>
            </a:r>
            <a:r>
              <a:rPr lang="fr-FR" sz="1400" dirty="0">
                <a:latin typeface="Raleway" pitchFamily="2" charset="0"/>
              </a:rPr>
              <a:t>:</a:t>
            </a:r>
          </a:p>
          <a:p>
            <a:endParaRPr lang="fr-FR" sz="1400" dirty="0">
              <a:latin typeface="Raleway" pitchFamily="2" charset="0"/>
            </a:endParaRPr>
          </a:p>
          <a:p>
            <a:pPr marL="285750" indent="-285750">
              <a:buFont typeface="Arial" panose="020B0604020202020204" pitchFamily="34" charset="0"/>
              <a:buChar char="•"/>
            </a:pPr>
            <a:r>
              <a:rPr lang="fr-FR" sz="1400" b="1" dirty="0">
                <a:solidFill>
                  <a:srgbClr val="20B4D1"/>
                </a:solidFill>
                <a:latin typeface="Raleway" pitchFamily="2" charset="0"/>
              </a:rPr>
              <a:t>35 actions de sensibilisation</a:t>
            </a:r>
            <a:r>
              <a:rPr lang="fr-FR" sz="1400" dirty="0">
                <a:solidFill>
                  <a:srgbClr val="20B4D1"/>
                </a:solidFill>
                <a:latin typeface="Raleway" pitchFamily="2" charset="0"/>
              </a:rPr>
              <a:t> </a:t>
            </a:r>
            <a:r>
              <a:rPr lang="fr-FR" sz="1400" dirty="0">
                <a:latin typeface="Raleway" pitchFamily="2" charset="0"/>
              </a:rPr>
              <a:t>menées auprès des acteurs économiques, dont des ateliers techniques, conférences et séminaires, en lien avec des fédérations, entreprises et le Pacte mondial de l’ONU.</a:t>
            </a:r>
          </a:p>
          <a:p>
            <a:pPr marL="285750" indent="-285750">
              <a:buFont typeface="Arial" panose="020B0604020202020204" pitchFamily="34" charset="0"/>
              <a:buChar char="•"/>
            </a:pPr>
            <a:endParaRPr lang="fr-FR" sz="1400" dirty="0">
              <a:latin typeface="Raleway" pitchFamily="2" charset="0"/>
            </a:endParaRPr>
          </a:p>
          <a:p>
            <a:pPr marL="285750" indent="-285750">
              <a:buFont typeface="Arial" panose="020B0604020202020204" pitchFamily="34" charset="0"/>
              <a:buChar char="•"/>
            </a:pPr>
            <a:r>
              <a:rPr lang="fr-FR" sz="1400" b="1" dirty="0">
                <a:solidFill>
                  <a:srgbClr val="20B4D1"/>
                </a:solidFill>
                <a:latin typeface="Raleway" pitchFamily="2" charset="0"/>
              </a:rPr>
              <a:t>Focus sur les PME</a:t>
            </a:r>
            <a:r>
              <a:rPr lang="fr-FR" sz="1400" dirty="0">
                <a:solidFill>
                  <a:srgbClr val="20B4D1"/>
                </a:solidFill>
                <a:latin typeface="Raleway" pitchFamily="2" charset="0"/>
              </a:rPr>
              <a:t> </a:t>
            </a:r>
            <a:r>
              <a:rPr lang="fr-FR" sz="1400" dirty="0">
                <a:latin typeface="Raleway" pitchFamily="2" charset="0"/>
              </a:rPr>
              <a:t>via des webinaires et l’Accélérateur PME, pour mieux intégrer la lutte anticorruption dans leur démarche RSE.</a:t>
            </a:r>
          </a:p>
          <a:p>
            <a:pPr marL="285750" indent="-285750">
              <a:buFont typeface="Arial" panose="020B0604020202020204" pitchFamily="34" charset="0"/>
              <a:buChar char="•"/>
            </a:pPr>
            <a:endParaRPr lang="fr-FR" sz="1400" dirty="0">
              <a:latin typeface="Raleway" pitchFamily="2" charset="0"/>
            </a:endParaRPr>
          </a:p>
          <a:p>
            <a:pPr marL="285750" indent="-285750">
              <a:buFont typeface="Arial" panose="020B0604020202020204" pitchFamily="34" charset="0"/>
              <a:buChar char="•"/>
            </a:pPr>
            <a:r>
              <a:rPr lang="fr-FR" sz="1400" b="1" dirty="0">
                <a:solidFill>
                  <a:srgbClr val="20B4D1"/>
                </a:solidFill>
                <a:latin typeface="Raleway" pitchFamily="2" charset="0"/>
              </a:rPr>
              <a:t>93 saisines traitées</a:t>
            </a:r>
            <a:r>
              <a:rPr lang="fr-FR" sz="1400" dirty="0">
                <a:solidFill>
                  <a:srgbClr val="20B4D1"/>
                </a:solidFill>
                <a:latin typeface="Raleway" pitchFamily="2" charset="0"/>
              </a:rPr>
              <a:t> </a:t>
            </a:r>
            <a:r>
              <a:rPr lang="fr-FR" sz="1400" dirty="0">
                <a:latin typeface="Raleway" pitchFamily="2" charset="0"/>
              </a:rPr>
              <a:t>sur des sujets juridiques ou opérationnels (article 17, cartographie des risques, conflits d’intérêts, etc.).</a:t>
            </a:r>
          </a:p>
          <a:p>
            <a:pPr marL="285750" indent="-285750">
              <a:buFont typeface="Arial" panose="020B0604020202020204" pitchFamily="34" charset="0"/>
              <a:buChar char="•"/>
            </a:pPr>
            <a:endParaRPr lang="fr-FR" sz="1400" dirty="0">
              <a:latin typeface="Raleway" pitchFamily="2" charset="0"/>
            </a:endParaRPr>
          </a:p>
          <a:p>
            <a:pPr marL="285750" indent="-285750">
              <a:buFont typeface="Arial" panose="020B0604020202020204" pitchFamily="34" charset="0"/>
              <a:buChar char="•"/>
            </a:pPr>
            <a:r>
              <a:rPr lang="fr-FR" sz="1400" b="1" dirty="0">
                <a:solidFill>
                  <a:srgbClr val="20B4D1"/>
                </a:solidFill>
                <a:latin typeface="Raleway" pitchFamily="2" charset="0"/>
              </a:rPr>
              <a:t>Lancement du podcast “Cap intégrité”</a:t>
            </a:r>
            <a:r>
              <a:rPr lang="fr-FR" sz="1400" dirty="0">
                <a:solidFill>
                  <a:srgbClr val="20B4D1"/>
                </a:solidFill>
                <a:latin typeface="Raleway" pitchFamily="2" charset="0"/>
              </a:rPr>
              <a:t>, </a:t>
            </a:r>
            <a:r>
              <a:rPr lang="fr-FR" sz="1400" dirty="0">
                <a:latin typeface="Raleway" pitchFamily="2" charset="0"/>
              </a:rPr>
              <a:t>nouveau format pédagogique, avec plus de 5 000 écoutes.</a:t>
            </a:r>
          </a:p>
          <a:p>
            <a:pPr marL="285750" indent="-285750">
              <a:buFont typeface="Arial" panose="020B0604020202020204" pitchFamily="34" charset="0"/>
              <a:buChar char="•"/>
            </a:pPr>
            <a:endParaRPr lang="fr-FR" sz="1400" dirty="0">
              <a:latin typeface="Raleway" pitchFamily="2" charset="0"/>
            </a:endParaRPr>
          </a:p>
          <a:p>
            <a:pPr marL="285750" indent="-285750">
              <a:buFont typeface="Arial" panose="020B0604020202020204" pitchFamily="34" charset="0"/>
              <a:buChar char="•"/>
            </a:pPr>
            <a:r>
              <a:rPr lang="fr-FR" sz="1400" b="1" dirty="0">
                <a:solidFill>
                  <a:srgbClr val="20B4D1"/>
                </a:solidFill>
                <a:latin typeface="Raleway" pitchFamily="2" charset="0"/>
              </a:rPr>
              <a:t>36 interventions dans l’enseignement supérieur</a:t>
            </a:r>
            <a:r>
              <a:rPr lang="fr-FR" sz="1400" dirty="0">
                <a:latin typeface="Raleway" pitchFamily="2" charset="0"/>
              </a:rPr>
              <a:t>, pour sensibiliser les futurs professionnels du droit, de la conformité et de la finance.</a:t>
            </a:r>
          </a:p>
        </p:txBody>
      </p:sp>
      <p:sp>
        <p:nvSpPr>
          <p:cNvPr id="13" name="ZoneTexte 12">
            <a:extLst>
              <a:ext uri="{FF2B5EF4-FFF2-40B4-BE49-F238E27FC236}">
                <a16:creationId xmlns:a16="http://schemas.microsoft.com/office/drawing/2014/main" id="{DE4F24DF-E87B-DAA3-3376-FE79164A454C}"/>
              </a:ext>
            </a:extLst>
          </p:cNvPr>
          <p:cNvSpPr txBox="1"/>
          <p:nvPr/>
        </p:nvSpPr>
        <p:spPr>
          <a:xfrm>
            <a:off x="1031723" y="444102"/>
            <a:ext cx="10128554" cy="400110"/>
          </a:xfrm>
          <a:prstGeom prst="rect">
            <a:avLst/>
          </a:prstGeom>
          <a:noFill/>
        </p:spPr>
        <p:txBody>
          <a:bodyPr wrap="square" rtlCol="0">
            <a:spAutoFit/>
          </a:bodyPr>
          <a:lstStyle/>
          <a:p>
            <a:r>
              <a:rPr lang="fr-FR" sz="2000" b="1" dirty="0">
                <a:solidFill>
                  <a:srgbClr val="20B4D1"/>
                </a:solidFill>
                <a:latin typeface="Raleway" pitchFamily="2" charset="0"/>
              </a:rPr>
              <a:t>Bilan des activités réalisées durant l’année 2024 : Acteurs économiques</a:t>
            </a:r>
          </a:p>
        </p:txBody>
      </p:sp>
      <p:grpSp>
        <p:nvGrpSpPr>
          <p:cNvPr id="15" name="Groupe 14">
            <a:extLst>
              <a:ext uri="{FF2B5EF4-FFF2-40B4-BE49-F238E27FC236}">
                <a16:creationId xmlns:a16="http://schemas.microsoft.com/office/drawing/2014/main" id="{4BEAA561-415B-BBB8-07BC-954C625DDAED}"/>
              </a:ext>
            </a:extLst>
          </p:cNvPr>
          <p:cNvGrpSpPr/>
          <p:nvPr/>
        </p:nvGrpSpPr>
        <p:grpSpPr>
          <a:xfrm>
            <a:off x="251929" y="344492"/>
            <a:ext cx="567417" cy="567417"/>
            <a:chOff x="4900992" y="2306745"/>
            <a:chExt cx="567417" cy="567417"/>
          </a:xfrm>
        </p:grpSpPr>
        <p:sp>
          <p:nvSpPr>
            <p:cNvPr id="17" name="Ellipse 16">
              <a:extLst>
                <a:ext uri="{FF2B5EF4-FFF2-40B4-BE49-F238E27FC236}">
                  <a16:creationId xmlns:a16="http://schemas.microsoft.com/office/drawing/2014/main" id="{FC8B1CFF-099C-AD41-21DF-787B607CD7A0}"/>
                </a:ext>
              </a:extLst>
            </p:cNvPr>
            <p:cNvSpPr/>
            <p:nvPr/>
          </p:nvSpPr>
          <p:spPr>
            <a:xfrm>
              <a:off x="4900992" y="2306745"/>
              <a:ext cx="567417" cy="567417"/>
            </a:xfrm>
            <a:prstGeom prst="ellipse">
              <a:avLst/>
            </a:prstGeom>
            <a:solidFill>
              <a:srgbClr val="20B4D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dirty="0">
                <a:latin typeface="Raleway" pitchFamily="2" charset="0"/>
              </a:endParaRPr>
            </a:p>
          </p:txBody>
        </p:sp>
        <p:sp>
          <p:nvSpPr>
            <p:cNvPr id="19" name="ZoneTexte 18">
              <a:extLst>
                <a:ext uri="{FF2B5EF4-FFF2-40B4-BE49-F238E27FC236}">
                  <a16:creationId xmlns:a16="http://schemas.microsoft.com/office/drawing/2014/main" id="{C86D63E3-2BA0-FF28-F078-D7CC9AB3E8D9}"/>
                </a:ext>
              </a:extLst>
            </p:cNvPr>
            <p:cNvSpPr txBox="1"/>
            <p:nvPr/>
          </p:nvSpPr>
          <p:spPr>
            <a:xfrm>
              <a:off x="4945941" y="2370446"/>
              <a:ext cx="477520" cy="400110"/>
            </a:xfrm>
            <a:prstGeom prst="rect">
              <a:avLst/>
            </a:prstGeom>
            <a:noFill/>
          </p:spPr>
          <p:txBody>
            <a:bodyPr wrap="square" rtlCol="0">
              <a:spAutoFit/>
            </a:bodyPr>
            <a:lstStyle/>
            <a:p>
              <a:pPr algn="ctr"/>
              <a:r>
                <a:rPr lang="fr-FR" sz="2000" dirty="0">
                  <a:solidFill>
                    <a:schemeClr val="bg1"/>
                  </a:solidFill>
                  <a:latin typeface="Raleway" pitchFamily="2" charset="0"/>
                </a:rPr>
                <a:t>3</a:t>
              </a:r>
            </a:p>
          </p:txBody>
        </p:sp>
      </p:grpSp>
    </p:spTree>
    <p:extLst>
      <p:ext uri="{BB962C8B-B14F-4D97-AF65-F5344CB8AC3E}">
        <p14:creationId xmlns:p14="http://schemas.microsoft.com/office/powerpoint/2010/main" val="398429592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6B30889-E64B-3427-4A78-FEE48F16A2AE}"/>
            </a:ext>
          </a:extLst>
        </p:cNvPr>
        <p:cNvGrpSpPr/>
        <p:nvPr/>
      </p:nvGrpSpPr>
      <p:grpSpPr>
        <a:xfrm>
          <a:off x="0" y="0"/>
          <a:ext cx="0" cy="0"/>
          <a:chOff x="0" y="0"/>
          <a:chExt cx="0" cy="0"/>
        </a:xfrm>
      </p:grpSpPr>
      <p:sp>
        <p:nvSpPr>
          <p:cNvPr id="6" name="ZoneTexte 5">
            <a:extLst>
              <a:ext uri="{FF2B5EF4-FFF2-40B4-BE49-F238E27FC236}">
                <a16:creationId xmlns:a16="http://schemas.microsoft.com/office/drawing/2014/main" id="{E41C74FF-21BF-DD0B-63A6-FE5106F7031C}"/>
              </a:ext>
            </a:extLst>
          </p:cNvPr>
          <p:cNvSpPr txBox="1"/>
          <p:nvPr/>
        </p:nvSpPr>
        <p:spPr>
          <a:xfrm>
            <a:off x="846335" y="5061713"/>
            <a:ext cx="4837494" cy="523220"/>
          </a:xfrm>
          <a:prstGeom prst="rect">
            <a:avLst/>
          </a:prstGeom>
          <a:noFill/>
        </p:spPr>
        <p:txBody>
          <a:bodyPr wrap="square">
            <a:spAutoFit/>
          </a:bodyPr>
          <a:lstStyle/>
          <a:p>
            <a:r>
              <a:rPr lang="fr-FR" sz="1400" dirty="0">
                <a:solidFill>
                  <a:srgbClr val="0680A1"/>
                </a:solidFill>
              </a:rPr>
              <a:t> </a:t>
            </a:r>
          </a:p>
          <a:p>
            <a:endParaRPr lang="fr-FR" sz="1400" b="1" dirty="0">
              <a:solidFill>
                <a:srgbClr val="0680A1"/>
              </a:solidFill>
            </a:endParaRPr>
          </a:p>
        </p:txBody>
      </p:sp>
      <p:pic>
        <p:nvPicPr>
          <p:cNvPr id="8" name="object 7">
            <a:extLst>
              <a:ext uri="{FF2B5EF4-FFF2-40B4-BE49-F238E27FC236}">
                <a16:creationId xmlns:a16="http://schemas.microsoft.com/office/drawing/2014/main" id="{5C43AD96-B111-1691-C805-D5C4577E5CE7}"/>
              </a:ext>
            </a:extLst>
          </p:cNvPr>
          <p:cNvPicPr/>
          <p:nvPr/>
        </p:nvPicPr>
        <p:blipFill>
          <a:blip r:embed="rId2" cstate="print"/>
          <a:stretch>
            <a:fillRect/>
          </a:stretch>
        </p:blipFill>
        <p:spPr>
          <a:xfrm>
            <a:off x="10360801" y="6145306"/>
            <a:ext cx="1563547" cy="372879"/>
          </a:xfrm>
          <a:prstGeom prst="rect">
            <a:avLst/>
          </a:prstGeom>
        </p:spPr>
      </p:pic>
      <p:sp>
        <p:nvSpPr>
          <p:cNvPr id="12" name="ZoneTexte 11">
            <a:extLst>
              <a:ext uri="{FF2B5EF4-FFF2-40B4-BE49-F238E27FC236}">
                <a16:creationId xmlns:a16="http://schemas.microsoft.com/office/drawing/2014/main" id="{03021847-2B2A-DDE1-90F9-83F930D142BA}"/>
              </a:ext>
            </a:extLst>
          </p:cNvPr>
          <p:cNvSpPr txBox="1"/>
          <p:nvPr/>
        </p:nvSpPr>
        <p:spPr>
          <a:xfrm>
            <a:off x="916730" y="424196"/>
            <a:ext cx="6910412" cy="400110"/>
          </a:xfrm>
          <a:prstGeom prst="rect">
            <a:avLst/>
          </a:prstGeom>
          <a:noFill/>
        </p:spPr>
        <p:txBody>
          <a:bodyPr wrap="square" rtlCol="0">
            <a:spAutoFit/>
          </a:bodyPr>
          <a:lstStyle/>
          <a:p>
            <a:r>
              <a:rPr lang="fr-FR" sz="2000" b="1" dirty="0">
                <a:solidFill>
                  <a:srgbClr val="20B4D1"/>
                </a:solidFill>
                <a:latin typeface="Raleway" pitchFamily="2" charset="0"/>
              </a:rPr>
              <a:t>Diagnostic 2024 sur les dispositifs anticorruptions </a:t>
            </a:r>
          </a:p>
        </p:txBody>
      </p:sp>
      <p:sp>
        <p:nvSpPr>
          <p:cNvPr id="9" name="Rectangle 8">
            <a:extLst>
              <a:ext uri="{FF2B5EF4-FFF2-40B4-BE49-F238E27FC236}">
                <a16:creationId xmlns:a16="http://schemas.microsoft.com/office/drawing/2014/main" id="{FC956D5F-EC20-BD36-94E1-643FE3808B62}"/>
              </a:ext>
            </a:extLst>
          </p:cNvPr>
          <p:cNvSpPr/>
          <p:nvPr/>
        </p:nvSpPr>
        <p:spPr>
          <a:xfrm>
            <a:off x="659129" y="1010947"/>
            <a:ext cx="10696356" cy="1059150"/>
          </a:xfrm>
          <a:prstGeom prst="rect">
            <a:avLst/>
          </a:prstGeom>
          <a:noFill/>
          <a:ln w="28575">
            <a:solidFill>
              <a:srgbClr val="04445E"/>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10" name="Graphique 9" descr="Cible">
            <a:extLst>
              <a:ext uri="{FF2B5EF4-FFF2-40B4-BE49-F238E27FC236}">
                <a16:creationId xmlns:a16="http://schemas.microsoft.com/office/drawing/2014/main" id="{9829286E-5A44-1B67-A388-DA238239FF3D}"/>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01528" y="1257700"/>
            <a:ext cx="515202" cy="515202"/>
          </a:xfrm>
          <a:prstGeom prst="rect">
            <a:avLst/>
          </a:prstGeom>
        </p:spPr>
      </p:pic>
      <p:sp>
        <p:nvSpPr>
          <p:cNvPr id="13" name="ZoneTexte 12">
            <a:extLst>
              <a:ext uri="{FF2B5EF4-FFF2-40B4-BE49-F238E27FC236}">
                <a16:creationId xmlns:a16="http://schemas.microsoft.com/office/drawing/2014/main" id="{2DDDDB7B-7B1B-26C4-1648-2D9D95CDEC52}"/>
              </a:ext>
            </a:extLst>
          </p:cNvPr>
          <p:cNvSpPr txBox="1"/>
          <p:nvPr/>
        </p:nvSpPr>
        <p:spPr>
          <a:xfrm>
            <a:off x="1215910" y="1089644"/>
            <a:ext cx="9756889" cy="738664"/>
          </a:xfrm>
          <a:prstGeom prst="rect">
            <a:avLst/>
          </a:prstGeom>
          <a:noFill/>
        </p:spPr>
        <p:txBody>
          <a:bodyPr wrap="square">
            <a:spAutoFit/>
          </a:bodyPr>
          <a:lstStyle/>
          <a:p>
            <a:pPr algn="just"/>
            <a:r>
              <a:rPr lang="fr-FR" sz="1400" b="1" dirty="0">
                <a:solidFill>
                  <a:srgbClr val="04445E"/>
                </a:solidFill>
                <a:latin typeface="Raleway" panose="020B0503030101060003" pitchFamily="34" charset="0"/>
              </a:rPr>
              <a:t>Deux ans après le précédent diagnostic, l’AFA a renouvelé en 2024 son enquête pour mesurer l’appropriation des dispositifs anticorruption par les entreprises. Un questionnaire anonyme a été diffusé via les fédérations professionnelles et les réseaux sociaux, touchant un large panel d’entreprises, assujetties ou non à la loi Sapin II.</a:t>
            </a:r>
          </a:p>
        </p:txBody>
      </p:sp>
      <p:sp>
        <p:nvSpPr>
          <p:cNvPr id="14" name="Rectangle 13">
            <a:extLst>
              <a:ext uri="{FF2B5EF4-FFF2-40B4-BE49-F238E27FC236}">
                <a16:creationId xmlns:a16="http://schemas.microsoft.com/office/drawing/2014/main" id="{1EAF3E10-FC85-3CB3-DB8C-B262E1F9E1C7}"/>
              </a:ext>
            </a:extLst>
          </p:cNvPr>
          <p:cNvSpPr/>
          <p:nvPr/>
        </p:nvSpPr>
        <p:spPr>
          <a:xfrm>
            <a:off x="81948" y="2359653"/>
            <a:ext cx="5855774" cy="4498347"/>
          </a:xfrm>
          <a:prstGeom prst="rect">
            <a:avLst/>
          </a:prstGeom>
          <a:solidFill>
            <a:srgbClr val="04445E"/>
          </a:solidFill>
          <a:ln w="28575">
            <a:noFill/>
          </a:ln>
        </p:spPr>
        <p:style>
          <a:lnRef idx="2">
            <a:schemeClr val="accent1">
              <a:shade val="50000"/>
            </a:schemeClr>
          </a:lnRef>
          <a:fillRef idx="1">
            <a:schemeClr val="accent1"/>
          </a:fillRef>
          <a:effectRef idx="0">
            <a:schemeClr val="accent1"/>
          </a:effectRef>
          <a:fontRef idx="minor">
            <a:schemeClr val="lt1"/>
          </a:fontRef>
        </p:style>
        <p:txBody>
          <a:bodyPr lIns="180000" rIns="180000" rtlCol="0" anchor="t"/>
          <a:lstStyle/>
          <a:p>
            <a:pPr lvl="0" algn="just" eaLnBrk="0" fontAlgn="base" hangingPunct="0">
              <a:spcBef>
                <a:spcPct val="0"/>
              </a:spcBef>
              <a:spcAft>
                <a:spcPct val="0"/>
              </a:spcAft>
            </a:pPr>
            <a:r>
              <a:rPr lang="fr-FR" altLang="fr-FR" sz="1200" b="1" dirty="0">
                <a:solidFill>
                  <a:schemeClr val="bg1"/>
                </a:solidFill>
                <a:latin typeface="Raleway" pitchFamily="2" charset="0"/>
              </a:rPr>
              <a:t>Les résultats révèlent </a:t>
            </a:r>
            <a:r>
              <a:rPr lang="fr-FR" altLang="fr-FR" sz="1200" dirty="0">
                <a:solidFill>
                  <a:schemeClr val="bg1"/>
                </a:solidFill>
                <a:latin typeface="Raleway" pitchFamily="2" charset="0"/>
              </a:rPr>
              <a:t>:</a:t>
            </a:r>
          </a:p>
          <a:p>
            <a:pPr marL="285750" lvl="0" indent="-285750" algn="just" eaLnBrk="0" fontAlgn="base" hangingPunct="0">
              <a:spcBef>
                <a:spcPct val="0"/>
              </a:spcBef>
              <a:spcAft>
                <a:spcPct val="0"/>
              </a:spcAft>
              <a:buFont typeface="Arial" panose="020B0604020202020204" pitchFamily="34" charset="0"/>
              <a:buChar char="•"/>
            </a:pPr>
            <a:r>
              <a:rPr lang="fr-FR" altLang="fr-FR" sz="1200" dirty="0">
                <a:solidFill>
                  <a:schemeClr val="bg1"/>
                </a:solidFill>
                <a:latin typeface="Raleway" pitchFamily="2" charset="0"/>
              </a:rPr>
              <a:t>Une </a:t>
            </a:r>
            <a:r>
              <a:rPr lang="fr-FR" altLang="fr-FR" sz="1200" b="1" dirty="0">
                <a:solidFill>
                  <a:schemeClr val="bg1"/>
                </a:solidFill>
                <a:latin typeface="Raleway" pitchFamily="2" charset="0"/>
              </a:rPr>
              <a:t>forte prise de conscience</a:t>
            </a:r>
            <a:r>
              <a:rPr lang="fr-FR" altLang="fr-FR" sz="1200" dirty="0">
                <a:solidFill>
                  <a:schemeClr val="bg1"/>
                </a:solidFill>
                <a:latin typeface="Raleway" pitchFamily="2" charset="0"/>
              </a:rPr>
              <a:t> des risques de corruption et de trafic d’influence.</a:t>
            </a:r>
          </a:p>
          <a:p>
            <a:pPr marL="285750" lvl="0" indent="-285750" algn="just" eaLnBrk="0" fontAlgn="base" hangingPunct="0">
              <a:spcBef>
                <a:spcPct val="0"/>
              </a:spcBef>
              <a:spcAft>
                <a:spcPct val="0"/>
              </a:spcAft>
              <a:buFont typeface="Arial" panose="020B0604020202020204" pitchFamily="34" charset="0"/>
              <a:buChar char="•"/>
            </a:pPr>
            <a:r>
              <a:rPr lang="fr-FR" altLang="fr-FR" sz="1200" dirty="0">
                <a:solidFill>
                  <a:schemeClr val="bg1"/>
                </a:solidFill>
                <a:latin typeface="Raleway" pitchFamily="2" charset="0"/>
              </a:rPr>
              <a:t>Une </a:t>
            </a:r>
            <a:r>
              <a:rPr lang="fr-FR" altLang="fr-FR" sz="1200" b="1" dirty="0">
                <a:solidFill>
                  <a:schemeClr val="bg1"/>
                </a:solidFill>
                <a:latin typeface="Raleway" pitchFamily="2" charset="0"/>
              </a:rPr>
              <a:t>bonne connaissance des enjeux</a:t>
            </a:r>
            <a:r>
              <a:rPr lang="fr-FR" altLang="fr-FR" sz="1200" dirty="0">
                <a:solidFill>
                  <a:schemeClr val="bg1"/>
                </a:solidFill>
                <a:latin typeface="Raleway" pitchFamily="2" charset="0"/>
              </a:rPr>
              <a:t> par les entreprises, notamment celles ayant déjà été confrontées à des cas concrets (30 % des répondantes)</a:t>
            </a:r>
          </a:p>
          <a:p>
            <a:pPr marL="285750" lvl="0" indent="-285750" algn="just" eaLnBrk="0" fontAlgn="base" hangingPunct="0">
              <a:spcBef>
                <a:spcPct val="0"/>
              </a:spcBef>
              <a:spcAft>
                <a:spcPct val="0"/>
              </a:spcAft>
              <a:buFont typeface="Arial" panose="020B0604020202020204" pitchFamily="34" charset="0"/>
              <a:buChar char="•"/>
            </a:pPr>
            <a:r>
              <a:rPr lang="fr-FR" altLang="fr-FR" sz="1200" dirty="0">
                <a:solidFill>
                  <a:schemeClr val="bg1"/>
                </a:solidFill>
                <a:latin typeface="Raleway" pitchFamily="2" charset="0"/>
              </a:rPr>
              <a:t>Les </a:t>
            </a:r>
            <a:r>
              <a:rPr lang="fr-FR" altLang="fr-FR" sz="1200" b="1" dirty="0">
                <a:solidFill>
                  <a:schemeClr val="bg1"/>
                </a:solidFill>
                <a:latin typeface="Raleway" pitchFamily="2" charset="0"/>
              </a:rPr>
              <a:t>fonctions les plus exposées</a:t>
            </a:r>
            <a:r>
              <a:rPr lang="fr-FR" altLang="fr-FR" sz="1200" dirty="0">
                <a:solidFill>
                  <a:schemeClr val="bg1"/>
                </a:solidFill>
                <a:latin typeface="Raleway" pitchFamily="2" charset="0"/>
              </a:rPr>
              <a:t> restent : </a:t>
            </a:r>
            <a:r>
              <a:rPr lang="fr-FR" altLang="fr-FR" sz="1200" b="1" dirty="0">
                <a:solidFill>
                  <a:schemeClr val="bg1"/>
                </a:solidFill>
                <a:latin typeface="Raleway" pitchFamily="2" charset="0"/>
              </a:rPr>
              <a:t>achats</a:t>
            </a:r>
            <a:r>
              <a:rPr lang="fr-FR" altLang="fr-FR" sz="1200" dirty="0">
                <a:solidFill>
                  <a:schemeClr val="bg1"/>
                </a:solidFill>
                <a:latin typeface="Raleway" pitchFamily="2" charset="0"/>
              </a:rPr>
              <a:t>, </a:t>
            </a:r>
            <a:r>
              <a:rPr lang="fr-FR" altLang="fr-FR" sz="1200" b="1" dirty="0">
                <a:solidFill>
                  <a:schemeClr val="bg1"/>
                </a:solidFill>
                <a:latin typeface="Raleway" pitchFamily="2" charset="0"/>
              </a:rPr>
              <a:t>commercial</a:t>
            </a:r>
            <a:r>
              <a:rPr lang="fr-FR" altLang="fr-FR" sz="1200" dirty="0">
                <a:solidFill>
                  <a:schemeClr val="bg1"/>
                </a:solidFill>
                <a:latin typeface="Raleway" pitchFamily="2" charset="0"/>
              </a:rPr>
              <a:t>, mais aussi </a:t>
            </a:r>
            <a:r>
              <a:rPr lang="fr-FR" altLang="fr-FR" sz="1200" b="1" dirty="0">
                <a:solidFill>
                  <a:schemeClr val="bg1"/>
                </a:solidFill>
                <a:latin typeface="Raleway" pitchFamily="2" charset="0"/>
              </a:rPr>
              <a:t>ressources humaines</a:t>
            </a:r>
            <a:r>
              <a:rPr lang="fr-FR" altLang="fr-FR" sz="1200" dirty="0">
                <a:solidFill>
                  <a:schemeClr val="bg1"/>
                </a:solidFill>
                <a:latin typeface="Raleway" pitchFamily="2" charset="0"/>
              </a:rPr>
              <a:t> et </a:t>
            </a:r>
            <a:r>
              <a:rPr lang="fr-FR" altLang="fr-FR" sz="1200" b="1" dirty="0">
                <a:solidFill>
                  <a:schemeClr val="bg1"/>
                </a:solidFill>
                <a:latin typeface="Raleway" pitchFamily="2" charset="0"/>
              </a:rPr>
              <a:t>fusions-acquisitions</a:t>
            </a:r>
            <a:r>
              <a:rPr lang="fr-FR" altLang="fr-FR" sz="1200" dirty="0">
                <a:solidFill>
                  <a:schemeClr val="bg1"/>
                </a:solidFill>
                <a:latin typeface="Raleway" pitchFamily="2" charset="0"/>
              </a:rPr>
              <a:t>, en progression par rapport aux diagnostics précédents</a:t>
            </a:r>
          </a:p>
          <a:p>
            <a:pPr marL="285750" lvl="0" indent="-285750" algn="just" eaLnBrk="0" fontAlgn="base" hangingPunct="0">
              <a:spcBef>
                <a:spcPct val="0"/>
              </a:spcBef>
              <a:spcAft>
                <a:spcPct val="0"/>
              </a:spcAft>
              <a:buFont typeface="Arial" panose="020B0604020202020204" pitchFamily="34" charset="0"/>
              <a:buChar char="•"/>
            </a:pPr>
            <a:r>
              <a:rPr lang="fr-FR" altLang="fr-FR" sz="1200" dirty="0">
                <a:solidFill>
                  <a:schemeClr val="bg1"/>
                </a:solidFill>
                <a:latin typeface="Raleway" pitchFamily="2" charset="0"/>
              </a:rPr>
              <a:t>Une </a:t>
            </a:r>
            <a:r>
              <a:rPr lang="fr-FR" altLang="fr-FR" sz="1200" b="1" dirty="0">
                <a:solidFill>
                  <a:schemeClr val="bg1"/>
                </a:solidFill>
                <a:latin typeface="Raleway" pitchFamily="2" charset="0"/>
              </a:rPr>
              <a:t>meilleure appropriation des outils</a:t>
            </a:r>
            <a:r>
              <a:rPr lang="fr-FR" altLang="fr-FR" sz="1200" dirty="0">
                <a:solidFill>
                  <a:schemeClr val="bg1"/>
                </a:solidFill>
                <a:latin typeface="Raleway" pitchFamily="2" charset="0"/>
              </a:rPr>
              <a:t> produits par l’AFA (guides, fiches pratiques)</a:t>
            </a:r>
          </a:p>
          <a:p>
            <a:pPr lvl="0" algn="just" eaLnBrk="0" fontAlgn="base" hangingPunct="0">
              <a:spcBef>
                <a:spcPct val="0"/>
              </a:spcBef>
              <a:spcAft>
                <a:spcPct val="0"/>
              </a:spcAft>
            </a:pPr>
            <a:endParaRPr lang="fr-FR" altLang="fr-FR" sz="1200" dirty="0">
              <a:solidFill>
                <a:schemeClr val="bg1"/>
              </a:solidFill>
              <a:latin typeface="Raleway" pitchFamily="2" charset="0"/>
            </a:endParaRPr>
          </a:p>
          <a:p>
            <a:pPr lvl="0" algn="just" eaLnBrk="0" fontAlgn="base" hangingPunct="0">
              <a:spcBef>
                <a:spcPct val="0"/>
              </a:spcBef>
              <a:spcAft>
                <a:spcPct val="0"/>
              </a:spcAft>
            </a:pPr>
            <a:r>
              <a:rPr lang="fr-FR" altLang="fr-FR" sz="1200" b="1" dirty="0">
                <a:solidFill>
                  <a:schemeClr val="bg1"/>
                </a:solidFill>
                <a:latin typeface="Raleway" pitchFamily="2" charset="0"/>
              </a:rPr>
              <a:t>Toutefois, des difficultés persistent</a:t>
            </a:r>
            <a:r>
              <a:rPr lang="fr-FR" altLang="fr-FR" sz="1200" dirty="0">
                <a:solidFill>
                  <a:schemeClr val="bg1"/>
                </a:solidFill>
                <a:latin typeface="Raleway" pitchFamily="2" charset="0"/>
              </a:rPr>
              <a:t> :</a:t>
            </a:r>
          </a:p>
          <a:p>
            <a:pPr marL="285750" lvl="0" indent="-285750" algn="just" eaLnBrk="0" fontAlgn="base" hangingPunct="0">
              <a:spcBef>
                <a:spcPct val="0"/>
              </a:spcBef>
              <a:spcAft>
                <a:spcPct val="0"/>
              </a:spcAft>
              <a:buFont typeface="Arial" panose="020B0604020202020204" pitchFamily="34" charset="0"/>
              <a:buChar char="•"/>
            </a:pPr>
            <a:r>
              <a:rPr lang="fr-FR" altLang="fr-FR" sz="1200" dirty="0">
                <a:solidFill>
                  <a:schemeClr val="bg1"/>
                </a:solidFill>
                <a:latin typeface="Raleway" pitchFamily="2" charset="0"/>
              </a:rPr>
              <a:t>Entreprises non assujetties moins avancées, souvent pour des raisons de taille.</a:t>
            </a:r>
          </a:p>
          <a:p>
            <a:pPr marL="285750" lvl="0" indent="-285750" algn="just" eaLnBrk="0" fontAlgn="base" hangingPunct="0">
              <a:spcBef>
                <a:spcPct val="0"/>
              </a:spcBef>
              <a:spcAft>
                <a:spcPct val="0"/>
              </a:spcAft>
              <a:buFont typeface="Arial" panose="020B0604020202020204" pitchFamily="34" charset="0"/>
              <a:buChar char="•"/>
            </a:pPr>
            <a:r>
              <a:rPr lang="fr-FR" altLang="fr-FR" sz="1200" dirty="0">
                <a:solidFill>
                  <a:schemeClr val="bg1"/>
                </a:solidFill>
                <a:latin typeface="Raleway" pitchFamily="2" charset="0"/>
              </a:rPr>
              <a:t>Des </a:t>
            </a:r>
            <a:r>
              <a:rPr lang="fr-FR" altLang="fr-FR" sz="1200" b="1" dirty="0">
                <a:solidFill>
                  <a:schemeClr val="bg1"/>
                </a:solidFill>
                <a:latin typeface="Raleway" pitchFamily="2" charset="0"/>
              </a:rPr>
              <a:t>difficultés méthodologiques</a:t>
            </a:r>
            <a:r>
              <a:rPr lang="fr-FR" altLang="fr-FR" sz="1200" dirty="0">
                <a:solidFill>
                  <a:schemeClr val="bg1"/>
                </a:solidFill>
                <a:latin typeface="Raleway" pitchFamily="2" charset="0"/>
              </a:rPr>
              <a:t> subsistent (cartographie des risques, évaluation des tiers, contrôles comptables)</a:t>
            </a:r>
          </a:p>
          <a:p>
            <a:pPr marL="285750" lvl="0" indent="-285750" algn="just" eaLnBrk="0" fontAlgn="base" hangingPunct="0">
              <a:spcBef>
                <a:spcPct val="0"/>
              </a:spcBef>
              <a:spcAft>
                <a:spcPct val="0"/>
              </a:spcAft>
              <a:buFont typeface="Arial" panose="020B0604020202020204" pitchFamily="34" charset="0"/>
              <a:buChar char="•"/>
            </a:pPr>
            <a:r>
              <a:rPr lang="fr-FR" altLang="fr-FR" sz="1200" dirty="0">
                <a:solidFill>
                  <a:schemeClr val="bg1"/>
                </a:solidFill>
                <a:latin typeface="Raleway" pitchFamily="2" charset="0"/>
              </a:rPr>
              <a:t>49 % des entreprises interrogées estiment que l’évaluation des tiers est la mesure anticorruption la plus difficile à mettre en œuvre</a:t>
            </a:r>
          </a:p>
          <a:p>
            <a:pPr marL="285750" lvl="0" indent="-285750" algn="just" eaLnBrk="0" fontAlgn="base" hangingPunct="0">
              <a:spcBef>
                <a:spcPct val="0"/>
              </a:spcBef>
              <a:spcAft>
                <a:spcPct val="0"/>
              </a:spcAft>
              <a:buFont typeface="Arial" panose="020B0604020202020204" pitchFamily="34" charset="0"/>
              <a:buChar char="•"/>
            </a:pPr>
            <a:endParaRPr lang="fr-FR" altLang="fr-FR" sz="1200" dirty="0">
              <a:solidFill>
                <a:schemeClr val="bg1"/>
              </a:solidFill>
              <a:latin typeface="Raleway" pitchFamily="2" charset="0"/>
            </a:endParaRPr>
          </a:p>
          <a:p>
            <a:pPr lvl="0" algn="just" eaLnBrk="0" fontAlgn="base" hangingPunct="0">
              <a:spcBef>
                <a:spcPct val="0"/>
              </a:spcBef>
              <a:spcAft>
                <a:spcPct val="0"/>
              </a:spcAft>
            </a:pPr>
            <a:endParaRPr lang="fr-FR" altLang="fr-FR" sz="1200" dirty="0">
              <a:solidFill>
                <a:schemeClr val="bg1"/>
              </a:solidFill>
              <a:latin typeface="Raleway" pitchFamily="2" charset="0"/>
            </a:endParaRPr>
          </a:p>
          <a:p>
            <a:pPr lvl="0" algn="just" eaLnBrk="0" fontAlgn="base" hangingPunct="0">
              <a:spcBef>
                <a:spcPct val="0"/>
              </a:spcBef>
              <a:spcAft>
                <a:spcPct val="0"/>
              </a:spcAft>
            </a:pPr>
            <a:r>
              <a:rPr lang="fr-FR" altLang="fr-FR" sz="1200" dirty="0">
                <a:solidFill>
                  <a:schemeClr val="bg1"/>
                </a:solidFill>
                <a:latin typeface="Raleway" pitchFamily="2" charset="0"/>
              </a:rPr>
              <a:t>L’AFA poursuivra ses efforts de </a:t>
            </a:r>
            <a:r>
              <a:rPr lang="fr-FR" altLang="fr-FR" sz="1200" b="1" dirty="0">
                <a:solidFill>
                  <a:schemeClr val="bg1"/>
                </a:solidFill>
                <a:latin typeface="Raleway" pitchFamily="2" charset="0"/>
              </a:rPr>
              <a:t>clarification du référentiel</a:t>
            </a:r>
            <a:r>
              <a:rPr lang="fr-FR" altLang="fr-FR" sz="1200" dirty="0">
                <a:solidFill>
                  <a:schemeClr val="bg1"/>
                </a:solidFill>
                <a:latin typeface="Raleway" pitchFamily="2" charset="0"/>
              </a:rPr>
              <a:t> et de </a:t>
            </a:r>
            <a:r>
              <a:rPr lang="fr-FR" altLang="fr-FR" sz="1200" b="1" dirty="0">
                <a:solidFill>
                  <a:schemeClr val="bg1"/>
                </a:solidFill>
                <a:latin typeface="Raleway" pitchFamily="2" charset="0"/>
              </a:rPr>
              <a:t>sensibilisation ciblée</a:t>
            </a:r>
            <a:r>
              <a:rPr lang="fr-FR" altLang="fr-FR" sz="1200" dirty="0">
                <a:solidFill>
                  <a:schemeClr val="bg1"/>
                </a:solidFill>
                <a:latin typeface="Raleway" pitchFamily="2" charset="0"/>
              </a:rPr>
              <a:t>, notamment envers les entreprises non assujetties.</a:t>
            </a:r>
          </a:p>
        </p:txBody>
      </p:sp>
      <p:pic>
        <p:nvPicPr>
          <p:cNvPr id="16" name="Image 15" descr="Une image contenant texte, capture d’écran, Parallèle, ligne&#10;&#10;Le contenu généré par l’IA peut être incorrect.">
            <a:extLst>
              <a:ext uri="{FF2B5EF4-FFF2-40B4-BE49-F238E27FC236}">
                <a16:creationId xmlns:a16="http://schemas.microsoft.com/office/drawing/2014/main" id="{BFAC2083-2A54-2C4B-A219-7A8F5B3B59C1}"/>
              </a:ext>
            </a:extLst>
          </p:cNvPr>
          <p:cNvPicPr>
            <a:picLocks noChangeAspect="1"/>
          </p:cNvPicPr>
          <p:nvPr/>
        </p:nvPicPr>
        <p:blipFill>
          <a:blip r:embed="rId5"/>
          <a:stretch>
            <a:fillRect/>
          </a:stretch>
        </p:blipFill>
        <p:spPr>
          <a:xfrm>
            <a:off x="6022436" y="2598793"/>
            <a:ext cx="6087616" cy="3422271"/>
          </a:xfrm>
          <a:prstGeom prst="rect">
            <a:avLst/>
          </a:prstGeom>
        </p:spPr>
      </p:pic>
      <p:grpSp>
        <p:nvGrpSpPr>
          <p:cNvPr id="17" name="Groupe 16">
            <a:extLst>
              <a:ext uri="{FF2B5EF4-FFF2-40B4-BE49-F238E27FC236}">
                <a16:creationId xmlns:a16="http://schemas.microsoft.com/office/drawing/2014/main" id="{0B0079FC-5A5C-34AC-60E8-04A1C380E811}"/>
              </a:ext>
            </a:extLst>
          </p:cNvPr>
          <p:cNvGrpSpPr/>
          <p:nvPr/>
        </p:nvGrpSpPr>
        <p:grpSpPr>
          <a:xfrm>
            <a:off x="251929" y="344492"/>
            <a:ext cx="567417" cy="567417"/>
            <a:chOff x="4900992" y="2306745"/>
            <a:chExt cx="567417" cy="567417"/>
          </a:xfrm>
        </p:grpSpPr>
        <p:sp>
          <p:nvSpPr>
            <p:cNvPr id="18" name="Ellipse 17">
              <a:extLst>
                <a:ext uri="{FF2B5EF4-FFF2-40B4-BE49-F238E27FC236}">
                  <a16:creationId xmlns:a16="http://schemas.microsoft.com/office/drawing/2014/main" id="{EF292753-56C6-C6D6-724F-B0CE6BE1AFD6}"/>
                </a:ext>
              </a:extLst>
            </p:cNvPr>
            <p:cNvSpPr/>
            <p:nvPr/>
          </p:nvSpPr>
          <p:spPr>
            <a:xfrm>
              <a:off x="4900992" y="2306745"/>
              <a:ext cx="567417" cy="567417"/>
            </a:xfrm>
            <a:prstGeom prst="ellipse">
              <a:avLst/>
            </a:prstGeom>
            <a:solidFill>
              <a:srgbClr val="20B4D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dirty="0">
                <a:latin typeface="Raleway" pitchFamily="2" charset="0"/>
              </a:endParaRPr>
            </a:p>
          </p:txBody>
        </p:sp>
        <p:sp>
          <p:nvSpPr>
            <p:cNvPr id="19" name="ZoneTexte 18">
              <a:extLst>
                <a:ext uri="{FF2B5EF4-FFF2-40B4-BE49-F238E27FC236}">
                  <a16:creationId xmlns:a16="http://schemas.microsoft.com/office/drawing/2014/main" id="{180BD333-34EA-2FC2-E5BA-C63C92CD74CD}"/>
                </a:ext>
              </a:extLst>
            </p:cNvPr>
            <p:cNvSpPr txBox="1"/>
            <p:nvPr/>
          </p:nvSpPr>
          <p:spPr>
            <a:xfrm>
              <a:off x="4945941" y="2370446"/>
              <a:ext cx="477520" cy="400110"/>
            </a:xfrm>
            <a:prstGeom prst="rect">
              <a:avLst/>
            </a:prstGeom>
            <a:noFill/>
          </p:spPr>
          <p:txBody>
            <a:bodyPr wrap="square" rtlCol="0">
              <a:spAutoFit/>
            </a:bodyPr>
            <a:lstStyle/>
            <a:p>
              <a:pPr algn="ctr"/>
              <a:r>
                <a:rPr lang="fr-FR" sz="2000" dirty="0">
                  <a:solidFill>
                    <a:schemeClr val="bg1"/>
                  </a:solidFill>
                  <a:latin typeface="Raleway" pitchFamily="2" charset="0"/>
                </a:rPr>
                <a:t>4</a:t>
              </a:r>
            </a:p>
          </p:txBody>
        </p:sp>
      </p:grpSp>
    </p:spTree>
    <p:extLst>
      <p:ext uri="{BB962C8B-B14F-4D97-AF65-F5344CB8AC3E}">
        <p14:creationId xmlns:p14="http://schemas.microsoft.com/office/powerpoint/2010/main" val="3168715438"/>
      </p:ext>
    </p:extLst>
  </p:cSld>
  <p:clrMapOvr>
    <a:masterClrMapping/>
  </p:clrMapOvr>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TotalTime>
  <Words>2208</Words>
  <Application>Microsoft Macintosh PowerPoint</Application>
  <PresentationFormat>Grand écran</PresentationFormat>
  <Paragraphs>189</Paragraphs>
  <Slides>13</Slides>
  <Notes>0</Notes>
  <HiddenSlides>0</HiddenSlides>
  <MMClips>0</MMClips>
  <ScaleCrop>false</ScaleCrop>
  <HeadingPairs>
    <vt:vector size="6" baseType="variant">
      <vt:variant>
        <vt:lpstr>Polices utilisées</vt:lpstr>
      </vt:variant>
      <vt:variant>
        <vt:i4>6</vt:i4>
      </vt:variant>
      <vt:variant>
        <vt:lpstr>Thème</vt:lpstr>
      </vt:variant>
      <vt:variant>
        <vt:i4>1</vt:i4>
      </vt:variant>
      <vt:variant>
        <vt:lpstr>Titres des diapositives</vt:lpstr>
      </vt:variant>
      <vt:variant>
        <vt:i4>13</vt:i4>
      </vt:variant>
    </vt:vector>
  </HeadingPairs>
  <TitlesOfParts>
    <vt:vector size="20" baseType="lpstr">
      <vt:lpstr>Arial</vt:lpstr>
      <vt:lpstr>Calibri</vt:lpstr>
      <vt:lpstr>Calibri Light</vt:lpstr>
      <vt:lpstr>Raleway</vt:lpstr>
      <vt:lpstr>Webdings</vt:lpstr>
      <vt:lpstr>Wingdings</vt:lpstr>
      <vt:lpstr>Thème Office</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Charlotte Vallée</dc:creator>
  <cp:lastModifiedBy>Véronique POLLET</cp:lastModifiedBy>
  <cp:revision>26</cp:revision>
  <dcterms:created xsi:type="dcterms:W3CDTF">2023-10-06T14:21:06Z</dcterms:created>
  <dcterms:modified xsi:type="dcterms:W3CDTF">2025-07-23T06:07:18Z</dcterms:modified>
</cp:coreProperties>
</file>