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64" r:id="rId5"/>
    <p:sldId id="268" r:id="rId6"/>
    <p:sldId id="269" r:id="rId7"/>
    <p:sldId id="271" r:id="rId8"/>
    <p:sldId id="272" r:id="rId9"/>
    <p:sldId id="274" r:id="rId10"/>
    <p:sldId id="25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4D1"/>
    <a:srgbClr val="044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AECE2-A97A-45E8-8D93-97BCA3C7C1BF}" v="82" dt="2025-12-16T17:45:17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/>
    <p:restoredTop sz="93466" autoAdjust="0"/>
  </p:normalViewPr>
  <p:slideViewPr>
    <p:cSldViewPr snapToGrid="0" showGuides="1">
      <p:cViewPr varScale="1">
        <p:scale>
          <a:sx n="96" d="100"/>
          <a:sy n="96" d="100"/>
        </p:scale>
        <p:origin x="456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E5DBF-6A33-7DFA-5079-E41836A33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C720FF-3242-2FAC-31DD-A10137511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3EDAC-B0CF-598F-F3FC-6409D320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ECE101-9086-3AEC-DF74-680F1F24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9FD9BD-BAA4-DD32-C227-AE8B3377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0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35A9E-7C13-23FA-4EEC-34324EF4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B9488B-2798-F19D-853C-FD1B3DC4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64C9D4-7B6B-AB74-A61F-BDD18A5B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AB47CC-9108-CDFC-5BC1-775394CE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735815-1E51-554E-52A2-66245A41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43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1BCA31-4439-B8B7-F6B1-C009F3C90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A6C735-30B2-955B-646E-BBCFBACFB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F7D1F2-A508-9363-79AB-52E79372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3514DB-8280-8A95-0A15-D529CE5F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7B66FF-2313-D24A-86DA-D861AE4B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24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EEF06-BADD-467E-8A7C-326EBB84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2AEBC1-6FE9-DA63-0ED2-1B21F3B63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22A554-C5FB-4D4D-5954-63139139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955EA5-A2AE-78D7-A374-8C1C816E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7B4D57-FC7B-95A3-B34B-ADB764D9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2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AF9DC-E453-F9B3-4286-19D7F824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2CE1BA-1682-811A-B176-09F6352FE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717574-A2E4-B971-7450-C5570E96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33D6C-CC59-ADC0-AD45-66473763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9B535-E028-6E31-615C-B24C793E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98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64EA6-86CE-55EC-C5E5-9FC46E7F3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DA90B-7D26-CB15-DBE4-0F6CC79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210BE3-FA23-BB1E-E2CF-21E6C2D00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05581D-878E-8E4C-72CD-7A555C27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0A599A-F7B4-9BD3-7F6E-FF8521EF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DADEC1-EA36-FB01-DCB6-C40379ED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9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A0672-4657-DA7D-A4B6-E49099E7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3C9465-5042-A111-C14B-E8815A631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F5CAA2-FA09-FB24-DAA3-B7A716AC5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22A979-0148-01E8-ECED-272ACD2FE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03869D-E076-3E4A-0A7E-5D6CA026E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D03D36-FECF-9190-5671-B7B77CED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AD307F-529C-0ED4-1976-8CD17B39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9F689E-E5F9-70CB-93C0-9F7AA0FA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7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50FA9-2442-9995-4752-470E8482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877286-D501-9288-9688-0E424ABC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325029-B68A-12AF-24EC-E9A16F59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67E26F-2A05-88A1-FA9A-50F0D594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57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271B0A-3453-256D-A01B-9E37C61D6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83C88E-1A23-7F59-D986-F7A52B0B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BD06A3-1CF3-9736-9AF0-E0D7477B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20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C263C-15F8-36CB-B25C-85305A86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602EF6-FEEF-DE94-5DAD-E7D9ECAD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3F1D58-7B2E-F33E-6DBC-71B5D83E7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ABBF3E-8A1A-2A69-B91E-BA55C0DF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BB19C6-D9CA-46DD-8B4A-6F987F7F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6247ED-C840-6AB3-131D-DA1446F8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D8BDA-47CA-562A-F175-E70A3539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2D63BE-36A0-DADE-8717-29E72C866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F3D6FC-2B2E-600C-8E05-0E5E04A9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7A85F4-CD73-9DCC-9236-81ACFEE2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AAD24E-F50A-4872-8534-41802D91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FD2303-7612-53CE-D1F7-422A6A24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5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E4D3A5-FFEC-AB8A-7282-34F8D725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95312-BE4D-B4A6-7EB8-44ACBA47E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7845A-C355-15C9-044E-8A07AA8C7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DAE2-8DF0-124D-95E9-2829E73E21DD}" type="datetimeFigureOut">
              <a:rPr lang="fr-FR" smtClean="0"/>
              <a:t>19/12/2025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8AB76F-413A-8BF2-9173-21A4F6A97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46F6C-F47F-AC2B-53C8-2B82E2BC9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15CE-7A57-824A-94DD-3392DDCFE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8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www.ccomptes.fr/sites/default/files/2025-12/20251209-synthese-Evalution-de-la-lutte-contre-la-corruption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comptes.fr/sites/default/files/2025-12/20251209-synthese-Evalution-de-la-lutte-contre-la-corrupti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F4DE018-DA2D-FB86-B3A0-6982F8962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65" r="28325"/>
          <a:stretch/>
        </p:blipFill>
        <p:spPr>
          <a:xfrm>
            <a:off x="0" y="620967"/>
            <a:ext cx="12192000" cy="5988097"/>
          </a:xfrm>
          <a:prstGeom prst="rect">
            <a:avLst/>
          </a:prstGeom>
        </p:spPr>
      </p:pic>
      <p:sp>
        <p:nvSpPr>
          <p:cNvPr id="9" name="object 8">
            <a:extLst>
              <a:ext uri="{FF2B5EF4-FFF2-40B4-BE49-F238E27FC236}">
                <a16:creationId xmlns:a16="http://schemas.microsoft.com/office/drawing/2014/main" id="{65DCC032-3B89-5FD5-D75B-5298397F791E}"/>
              </a:ext>
            </a:extLst>
          </p:cNvPr>
          <p:cNvSpPr txBox="1"/>
          <p:nvPr/>
        </p:nvSpPr>
        <p:spPr>
          <a:xfrm>
            <a:off x="4421529" y="5121684"/>
            <a:ext cx="765472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"/>
              </a:spcBef>
            </a:pPr>
            <a:r>
              <a:rPr lang="fr-FR" sz="1600" i="1" dirty="0">
                <a:solidFill>
                  <a:srgbClr val="10B8D0"/>
                </a:solidFill>
                <a:latin typeface="Raleway" panose="020B0003030101060003" pitchFamily="34" charset="0"/>
                <a:cs typeface="Raleway"/>
              </a:rPr>
              <a:t>Document réalisé par les équipes de Proetic, décembre</a:t>
            </a:r>
            <a:r>
              <a:rPr sz="1600" i="1" spc="-5" dirty="0">
                <a:solidFill>
                  <a:srgbClr val="10B8D0"/>
                </a:solidFill>
                <a:latin typeface="Raleway" panose="020B0003030101060003" pitchFamily="34" charset="0"/>
                <a:cs typeface="Raleway"/>
              </a:rPr>
              <a:t> </a:t>
            </a:r>
            <a:r>
              <a:rPr sz="1600" i="1" spc="-20" dirty="0">
                <a:solidFill>
                  <a:srgbClr val="10B8D0"/>
                </a:solidFill>
                <a:latin typeface="Raleway" panose="020B0003030101060003" pitchFamily="34" charset="0"/>
                <a:cs typeface="Raleway"/>
              </a:rPr>
              <a:t>202</a:t>
            </a:r>
            <a:r>
              <a:rPr lang="fr-FR" sz="1600" i="1" spc="-20" dirty="0">
                <a:solidFill>
                  <a:srgbClr val="10B8D0"/>
                </a:solidFill>
                <a:latin typeface="Raleway" panose="020B0003030101060003" pitchFamily="34" charset="0"/>
                <a:cs typeface="Raleway"/>
              </a:rPr>
              <a:t>5</a:t>
            </a:r>
            <a:endParaRPr sz="1600" i="1" dirty="0">
              <a:latin typeface="Raleway" panose="020B0003030101060003" pitchFamily="34" charset="0"/>
              <a:cs typeface="Raleway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20E251C-5E2E-89E1-3D86-9F5188A54BA6}"/>
              </a:ext>
            </a:extLst>
          </p:cNvPr>
          <p:cNvSpPr txBox="1">
            <a:spLocks/>
          </p:cNvSpPr>
          <p:nvPr/>
        </p:nvSpPr>
        <p:spPr>
          <a:xfrm>
            <a:off x="5089941" y="2860910"/>
            <a:ext cx="6515906" cy="186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spc="30" dirty="0">
                <a:solidFill>
                  <a:srgbClr val="20B4D1"/>
                </a:solidFill>
                <a:latin typeface="Raleway" panose="020B0503030101060003" pitchFamily="34" charset="0"/>
              </a:rPr>
              <a:t>L’essentiel</a:t>
            </a:r>
            <a:r>
              <a:rPr lang="fr-FR" sz="3600" spc="3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endParaRPr lang="fr-FR" sz="3600" b="1" spc="30" dirty="0">
              <a:solidFill>
                <a:schemeClr val="bg1"/>
              </a:solidFill>
              <a:latin typeface="Raleway" panose="020B0503030101060003" pitchFamily="34" charset="0"/>
              <a:cs typeface="Ayuthaya" pitchFamily="2" charset="-34"/>
            </a:endParaRPr>
          </a:p>
          <a:p>
            <a:r>
              <a:rPr lang="fr-FR" sz="3600" b="1" spc="30" dirty="0">
                <a:solidFill>
                  <a:schemeClr val="bg1"/>
                </a:solidFill>
                <a:latin typeface="Raleway" panose="020B0503030101060003" pitchFamily="34" charset="0"/>
                <a:cs typeface="Ayuthaya" pitchFamily="2" charset="-34"/>
              </a:rPr>
              <a:t>Rapport de la Cour des comptes sur l’évaluation de la politique de lutte contre la corruption </a:t>
            </a:r>
            <a:endParaRPr lang="fr-FR" sz="3600" spc="3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75E737-F3DA-53D6-62C9-D8F1CE84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10068">
            <a:off x="1459245" y="3964173"/>
            <a:ext cx="4515505" cy="764922"/>
          </a:xfrm>
          <a:prstGeom prst="rect">
            <a:avLst/>
          </a:prstGeom>
        </p:spPr>
      </p:pic>
      <p:pic>
        <p:nvPicPr>
          <p:cNvPr id="2" name="Image 1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50FB00C2-C71A-D955-BC47-C6684903E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9" y="0"/>
            <a:ext cx="3195632" cy="158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350A451D-E93D-D8F0-5DDB-AB3C2C1661A4}"/>
              </a:ext>
            </a:extLst>
          </p:cNvPr>
          <p:cNvSpPr/>
          <p:nvPr/>
        </p:nvSpPr>
        <p:spPr>
          <a:xfrm>
            <a:off x="15468" y="1885170"/>
            <a:ext cx="12192000" cy="4972830"/>
          </a:xfrm>
          <a:custGeom>
            <a:avLst/>
            <a:gdLst/>
            <a:ahLst/>
            <a:cxnLst/>
            <a:rect l="l" t="t" r="r" b="b"/>
            <a:pathLst>
              <a:path w="13705840" h="13716000">
                <a:moveTo>
                  <a:pt x="13705649" y="0"/>
                </a:moveTo>
                <a:lnTo>
                  <a:pt x="0" y="0"/>
                </a:lnTo>
                <a:lnTo>
                  <a:pt x="0" y="13716000"/>
                </a:lnTo>
                <a:lnTo>
                  <a:pt x="13705649" y="13716000"/>
                </a:lnTo>
                <a:lnTo>
                  <a:pt x="13705649" y="0"/>
                </a:lnTo>
                <a:close/>
              </a:path>
            </a:pathLst>
          </a:custGeom>
          <a:solidFill>
            <a:srgbClr val="0046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B8886-6026-C498-49F8-D94A9686CF19}"/>
              </a:ext>
            </a:extLst>
          </p:cNvPr>
          <p:cNvSpPr/>
          <p:nvPr/>
        </p:nvSpPr>
        <p:spPr>
          <a:xfrm>
            <a:off x="2564065" y="6240608"/>
            <a:ext cx="70638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Raleway" panose="020B0503030101060003" pitchFamily="34" charset="0"/>
              </a:rPr>
              <a:t>Copyright © 2025 Proetic – 91 rue du Faubourg Saint-Honoré, 75008 Paris – contact@proetic.fr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860E1C-F978-6D94-0730-90AA6D6ADB37}"/>
              </a:ext>
            </a:extLst>
          </p:cNvPr>
          <p:cNvSpPr txBox="1"/>
          <p:nvPr/>
        </p:nvSpPr>
        <p:spPr>
          <a:xfrm>
            <a:off x="1427975" y="2091835"/>
            <a:ext cx="933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</a:rPr>
              <a:t>Pour toute information complémentaire, </a:t>
            </a:r>
            <a:br>
              <a: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</a:rPr>
            </a:br>
            <a:r>
              <a:rPr kumimoji="0" lang="fr-FR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anose="020B0003030101060003" pitchFamily="34" charset="0"/>
              </a:rPr>
              <a:t>n’hésitez pas à nous contacter directement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AB3279-CFD0-0641-FE8A-8ADBC44E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33020" y="2587173"/>
            <a:ext cx="2170612" cy="21706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2262C2-21C5-2ECC-8952-03F27944C0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57346" y="2626138"/>
            <a:ext cx="2170612" cy="21706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52B440-042B-0480-0F6D-D9D9192617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11770" y="2665103"/>
            <a:ext cx="2170612" cy="217061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4350FBD-646F-ECC5-562B-E1E7DE1EE9A3}"/>
              </a:ext>
            </a:extLst>
          </p:cNvPr>
          <p:cNvSpPr txBox="1"/>
          <p:nvPr/>
        </p:nvSpPr>
        <p:spPr>
          <a:xfrm>
            <a:off x="2666716" y="4784107"/>
            <a:ext cx="199633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effectLst/>
                <a:latin typeface="Webdings" pitchFamily="2" charset="2"/>
              </a:rPr>
              <a:t>4</a:t>
            </a:r>
            <a:r>
              <a:rPr lang="fr-FR" sz="1200" b="1" dirty="0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Sophie Musso </a:t>
            </a:r>
          </a:p>
          <a:p>
            <a:r>
              <a:rPr lang="fr-FR" sz="1200" dirty="0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    </a:t>
            </a:r>
            <a:r>
              <a:rPr lang="fr-FR" sz="1200" dirty="0">
                <a:solidFill>
                  <a:schemeClr val="bg1"/>
                </a:solidFill>
                <a:latin typeface="Raleway" panose="020B0003030101060003" pitchFamily="34" charset="0"/>
              </a:rPr>
              <a:t>A</a:t>
            </a:r>
            <a:r>
              <a:rPr lang="fr-FR" sz="1200" dirty="0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ssociée</a:t>
            </a:r>
            <a:br>
              <a:rPr lang="fr-FR" sz="1200" dirty="0">
                <a:solidFill>
                  <a:srgbClr val="05455E"/>
                </a:solidFill>
                <a:effectLst/>
                <a:latin typeface="Raleway" panose="020B0003030101060003" pitchFamily="34" charset="0"/>
              </a:rPr>
            </a:br>
            <a:r>
              <a:rPr lang="fr-FR" sz="1200" dirty="0">
                <a:solidFill>
                  <a:srgbClr val="05455E"/>
                </a:solidFill>
                <a:effectLst/>
                <a:latin typeface="Raleway" panose="020B0003030101060003" pitchFamily="34" charset="0"/>
              </a:rPr>
              <a:t>    </a:t>
            </a:r>
            <a:r>
              <a:rPr lang="fr-FR" sz="1200" dirty="0">
                <a:solidFill>
                  <a:srgbClr val="00AFD3"/>
                </a:solidFill>
                <a:effectLst/>
                <a:latin typeface="Raleway" panose="020B0003030101060003" pitchFamily="34" charset="0"/>
              </a:rPr>
              <a:t>sophie.musso@proetic.fr </a:t>
            </a:r>
            <a:br>
              <a:rPr lang="fr-FR" sz="1200" dirty="0">
                <a:solidFill>
                  <a:srgbClr val="00AFD3"/>
                </a:solidFill>
                <a:effectLst/>
                <a:latin typeface="Raleway" panose="020B0003030101060003" pitchFamily="34" charset="0"/>
              </a:rPr>
            </a:br>
            <a:r>
              <a:rPr lang="fr-FR" sz="1200" dirty="0">
                <a:solidFill>
                  <a:srgbClr val="00AFD3"/>
                </a:solidFill>
                <a:effectLst/>
                <a:latin typeface="Raleway" panose="020B0003030101060003" pitchFamily="34" charset="0"/>
              </a:rPr>
              <a:t>  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E744A-776D-A866-2542-D69F6B1DAB92}"/>
              </a:ext>
            </a:extLst>
          </p:cNvPr>
          <p:cNvSpPr txBox="1"/>
          <p:nvPr/>
        </p:nvSpPr>
        <p:spPr>
          <a:xfrm>
            <a:off x="5328277" y="4784107"/>
            <a:ext cx="3366565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effectLst/>
                <a:latin typeface="Webdings" pitchFamily="2" charset="2"/>
              </a:rPr>
              <a:t>4</a:t>
            </a:r>
            <a:r>
              <a:rPr lang="fr-FR" sz="1200" b="1" dirty="0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Ambre </a:t>
            </a:r>
            <a:r>
              <a:rPr lang="fr-FR" sz="1200" b="1" dirty="0" err="1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Steyer</a:t>
            </a:r>
            <a:r>
              <a:rPr lang="fr-FR" sz="1200" b="1" dirty="0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 </a:t>
            </a:r>
          </a:p>
          <a:p>
            <a:r>
              <a:rPr lang="fr-FR" sz="1200" dirty="0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    Associée</a:t>
            </a:r>
            <a:br>
              <a:rPr lang="fr-FR" sz="1200" dirty="0">
                <a:solidFill>
                  <a:srgbClr val="05455E"/>
                </a:solidFill>
                <a:effectLst/>
                <a:latin typeface="Raleway" panose="020B0003030101060003" pitchFamily="34" charset="0"/>
              </a:rPr>
            </a:br>
            <a:r>
              <a:rPr lang="fr-FR" sz="1200" dirty="0">
                <a:solidFill>
                  <a:srgbClr val="05455E"/>
                </a:solidFill>
                <a:effectLst/>
                <a:latin typeface="Raleway" panose="020B0003030101060003" pitchFamily="34" charset="0"/>
              </a:rPr>
              <a:t>    </a:t>
            </a:r>
            <a:r>
              <a:rPr lang="fr-FR" sz="1200" dirty="0">
                <a:solidFill>
                  <a:srgbClr val="00AFD3"/>
                </a:solidFill>
                <a:effectLst/>
                <a:latin typeface="Raleway" panose="020B0003030101060003" pitchFamily="34" charset="0"/>
              </a:rPr>
              <a:t>ambre.steyer@proetic.fr</a:t>
            </a:r>
            <a:br>
              <a:rPr lang="fr-FR" sz="1200" dirty="0">
                <a:solidFill>
                  <a:srgbClr val="00AFD3"/>
                </a:solidFill>
                <a:effectLst/>
                <a:latin typeface="Raleway" panose="020B0003030101060003" pitchFamily="34" charset="0"/>
              </a:rPr>
            </a:br>
            <a:r>
              <a:rPr lang="fr-FR" sz="1200" dirty="0">
                <a:solidFill>
                  <a:srgbClr val="00AFD3"/>
                </a:solidFill>
                <a:effectLst/>
                <a:latin typeface="Raleway" panose="020B0003030101060003" pitchFamily="34" charset="0"/>
              </a:rPr>
              <a:t>    +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D57A693-02C3-A2A4-584E-6227325B28DA}"/>
              </a:ext>
            </a:extLst>
          </p:cNvPr>
          <p:cNvSpPr txBox="1"/>
          <p:nvPr/>
        </p:nvSpPr>
        <p:spPr>
          <a:xfrm>
            <a:off x="7995018" y="4784107"/>
            <a:ext cx="2449487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effectLst/>
                <a:latin typeface="Webdings" pitchFamily="2" charset="2"/>
              </a:rPr>
              <a:t>4</a:t>
            </a:r>
            <a:r>
              <a:rPr lang="fr-FR" sz="1200" b="1" dirty="0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Pierre de Montera </a:t>
            </a:r>
          </a:p>
          <a:p>
            <a:r>
              <a:rPr lang="fr-FR" sz="1200" dirty="0">
                <a:solidFill>
                  <a:schemeClr val="bg1"/>
                </a:solidFill>
                <a:effectLst/>
                <a:latin typeface="Raleway" panose="020B0003030101060003" pitchFamily="34" charset="0"/>
              </a:rPr>
              <a:t>    Associé</a:t>
            </a:r>
            <a:br>
              <a:rPr lang="fr-FR" sz="1200" dirty="0">
                <a:solidFill>
                  <a:srgbClr val="05455E"/>
                </a:solidFill>
                <a:effectLst/>
                <a:latin typeface="Raleway" panose="020B0003030101060003" pitchFamily="34" charset="0"/>
              </a:rPr>
            </a:br>
            <a:r>
              <a:rPr lang="fr-FR" sz="1200" dirty="0">
                <a:solidFill>
                  <a:srgbClr val="05455E"/>
                </a:solidFill>
                <a:effectLst/>
                <a:latin typeface="Raleway" panose="020B0003030101060003" pitchFamily="34" charset="0"/>
              </a:rPr>
              <a:t>    </a:t>
            </a:r>
            <a:r>
              <a:rPr lang="fr-FR" sz="1200" dirty="0">
                <a:solidFill>
                  <a:srgbClr val="00AFD3"/>
                </a:solidFill>
                <a:effectLst/>
                <a:latin typeface="Raleway" panose="020B0003030101060003" pitchFamily="34" charset="0"/>
              </a:rPr>
              <a:t>pierre.de-montera@proetic.fr </a:t>
            </a:r>
            <a:br>
              <a:rPr lang="fr-FR" sz="1200" dirty="0">
                <a:solidFill>
                  <a:srgbClr val="00AFD3"/>
                </a:solidFill>
                <a:effectLst/>
                <a:latin typeface="Raleway" panose="020B0003030101060003" pitchFamily="34" charset="0"/>
              </a:rPr>
            </a:br>
            <a:endParaRPr lang="fr-FR" sz="1200" dirty="0">
              <a:solidFill>
                <a:srgbClr val="00AFD3"/>
              </a:solidFill>
              <a:effectLst/>
              <a:latin typeface="Raleway" panose="020B0003030101060003" pitchFamily="34" charset="0"/>
            </a:endParaRPr>
          </a:p>
        </p:txBody>
      </p:sp>
      <p:pic>
        <p:nvPicPr>
          <p:cNvPr id="3" name="Image 2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B8E41509-14FE-F1CE-CB15-5D039F76D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277" y="305838"/>
            <a:ext cx="2973443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5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>
            <a:extLst>
              <a:ext uri="{FF2B5EF4-FFF2-40B4-BE49-F238E27FC236}">
                <a16:creationId xmlns:a16="http://schemas.microsoft.com/office/drawing/2014/main" id="{0A3DA0DB-393A-7A4D-97D0-9905E8818B4A}"/>
              </a:ext>
            </a:extLst>
          </p:cNvPr>
          <p:cNvSpPr/>
          <p:nvPr/>
        </p:nvSpPr>
        <p:spPr>
          <a:xfrm>
            <a:off x="5057746" y="5469068"/>
            <a:ext cx="567417" cy="567417"/>
          </a:xfrm>
          <a:prstGeom prst="ellipse">
            <a:avLst/>
          </a:prstGeom>
          <a:solidFill>
            <a:srgbClr val="20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object 7">
            <a:extLst>
              <a:ext uri="{FF2B5EF4-FFF2-40B4-BE49-F238E27FC236}">
                <a16:creationId xmlns:a16="http://schemas.microsoft.com/office/drawing/2014/main" id="{509E29FB-A897-6354-74DF-BB97C41520B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801" y="6145306"/>
            <a:ext cx="1563547" cy="3728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E740FD-212B-04DD-692D-06178602161E}"/>
              </a:ext>
            </a:extLst>
          </p:cNvPr>
          <p:cNvSpPr/>
          <p:nvPr/>
        </p:nvSpPr>
        <p:spPr>
          <a:xfrm>
            <a:off x="931549" y="573041"/>
            <a:ext cx="9783387" cy="1059150"/>
          </a:xfrm>
          <a:prstGeom prst="rect">
            <a:avLst/>
          </a:prstGeom>
          <a:solidFill>
            <a:srgbClr val="04445E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104D6D-BA0A-F2E9-770F-02B492C90C04}"/>
              </a:ext>
            </a:extLst>
          </p:cNvPr>
          <p:cNvSpPr txBox="1"/>
          <p:nvPr/>
        </p:nvSpPr>
        <p:spPr>
          <a:xfrm>
            <a:off x="1939567" y="727333"/>
            <a:ext cx="8421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fr-FR" sz="1400" dirty="0">
                <a:solidFill>
                  <a:schemeClr val="bg1"/>
                </a:solidFill>
                <a:latin typeface="Raleway" panose="020B0003030101060003" pitchFamily="34" charset="0"/>
              </a:rPr>
              <a:t>Le 9 décembre 2025, la Cour des comptes </a:t>
            </a:r>
            <a:r>
              <a:rPr lang="fr-FR" sz="1400" b="1" dirty="0">
                <a:solidFill>
                  <a:srgbClr val="26B0C6"/>
                </a:solidFill>
                <a:latin typeface="Raleway" panose="020B0003030101060003" pitchFamily="34" charset="0"/>
              </a:rPr>
              <a:t>a présenté son évaluation de la politique publique </a:t>
            </a:r>
          </a:p>
          <a:p>
            <a:pPr algn="l" fontAlgn="base"/>
            <a:r>
              <a:rPr lang="fr-FR" sz="1400" b="1" dirty="0">
                <a:solidFill>
                  <a:srgbClr val="26B0C6"/>
                </a:solidFill>
                <a:latin typeface="Raleway" panose="020B0003030101060003" pitchFamily="34" charset="0"/>
              </a:rPr>
              <a:t>de lutte contre la corruption au cours de la décennie passée afin de répondre à des demandes exprimées lors de la campagne de participation citoyenne de 2023.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777550-0E1B-BF29-A832-D97EE7961FA3}"/>
              </a:ext>
            </a:extLst>
          </p:cNvPr>
          <p:cNvSpPr txBox="1"/>
          <p:nvPr/>
        </p:nvSpPr>
        <p:spPr>
          <a:xfrm>
            <a:off x="5625163" y="3276880"/>
            <a:ext cx="5309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0B4D1"/>
                </a:solidFill>
                <a:latin typeface="Raleway" panose="020B0003030101060003" pitchFamily="34" charset="0"/>
              </a:rPr>
              <a:t>Un déploiement des instruments de prévention et de détection des atteintes à la probité en progrès dans le secteur privé, encore lacunaire dans le secteur public 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B3CC409-DCAB-3A49-257E-70D780167A78}"/>
              </a:ext>
            </a:extLst>
          </p:cNvPr>
          <p:cNvSpPr txBox="1"/>
          <p:nvPr/>
        </p:nvSpPr>
        <p:spPr>
          <a:xfrm>
            <a:off x="5625163" y="2744142"/>
            <a:ext cx="530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0B4D1"/>
                </a:solidFill>
                <a:latin typeface="Raleway" panose="020B0003030101060003" pitchFamily="34" charset="0"/>
              </a:rPr>
              <a:t>Un cadre juridique étoffé mais  construit par empilement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6EAB823-2A45-FA06-5889-B0F4A10A9E27}"/>
              </a:ext>
            </a:extLst>
          </p:cNvPr>
          <p:cNvSpPr txBox="1"/>
          <p:nvPr/>
        </p:nvSpPr>
        <p:spPr>
          <a:xfrm>
            <a:off x="5625163" y="4175075"/>
            <a:ext cx="530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0B4D1"/>
                </a:solidFill>
                <a:latin typeface="Raleway" panose="020B0003030101060003" pitchFamily="34" charset="0"/>
              </a:rPr>
              <a:t>Des sanctions non pénales insuffisamment mises en œuvre 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A5DCAF7-ABF5-2358-2C52-E1BBF73E9C25}"/>
              </a:ext>
            </a:extLst>
          </p:cNvPr>
          <p:cNvGrpSpPr/>
          <p:nvPr/>
        </p:nvGrpSpPr>
        <p:grpSpPr>
          <a:xfrm>
            <a:off x="481653" y="482254"/>
            <a:ext cx="1267246" cy="1267246"/>
            <a:chOff x="481652" y="540994"/>
            <a:chExt cx="1267246" cy="1267246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2344CB4-6964-976D-5602-4D092BF5F04B}"/>
                </a:ext>
              </a:extLst>
            </p:cNvPr>
            <p:cNvSpPr/>
            <p:nvPr/>
          </p:nvSpPr>
          <p:spPr>
            <a:xfrm>
              <a:off x="481652" y="540994"/>
              <a:ext cx="1267246" cy="1267246"/>
            </a:xfrm>
            <a:prstGeom prst="ellipse">
              <a:avLst/>
            </a:prstGeom>
            <a:solidFill>
              <a:srgbClr val="04445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5" name="Graphique 24" descr="Cible">
              <a:extLst>
                <a:ext uri="{FF2B5EF4-FFF2-40B4-BE49-F238E27FC236}">
                  <a16:creationId xmlns:a16="http://schemas.microsoft.com/office/drawing/2014/main" id="{63FA39F5-21FF-80E5-3DFA-2C6971FF8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2320" y="731662"/>
              <a:ext cx="885911" cy="885911"/>
            </a:xfrm>
            <a:prstGeom prst="rect">
              <a:avLst/>
            </a:prstGeom>
          </p:spPr>
        </p:pic>
      </p:grpSp>
      <p:sp>
        <p:nvSpPr>
          <p:cNvPr id="26" name="Ellipse 25">
            <a:extLst>
              <a:ext uri="{FF2B5EF4-FFF2-40B4-BE49-F238E27FC236}">
                <a16:creationId xmlns:a16="http://schemas.microsoft.com/office/drawing/2014/main" id="{6356669E-96AD-4FF7-AE3D-D2CFDFCBD621}"/>
              </a:ext>
            </a:extLst>
          </p:cNvPr>
          <p:cNvSpPr/>
          <p:nvPr/>
        </p:nvSpPr>
        <p:spPr>
          <a:xfrm>
            <a:off x="5057746" y="1893175"/>
            <a:ext cx="567417" cy="567417"/>
          </a:xfrm>
          <a:prstGeom prst="ellipse">
            <a:avLst/>
          </a:prstGeom>
          <a:solidFill>
            <a:srgbClr val="20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CAD1AA2-0C15-F9AD-10AB-FEBC333D8687}"/>
              </a:ext>
            </a:extLst>
          </p:cNvPr>
          <p:cNvSpPr/>
          <p:nvPr/>
        </p:nvSpPr>
        <p:spPr>
          <a:xfrm>
            <a:off x="5057746" y="2597263"/>
            <a:ext cx="567417" cy="567417"/>
          </a:xfrm>
          <a:prstGeom prst="ellipse">
            <a:avLst/>
          </a:prstGeom>
          <a:solidFill>
            <a:srgbClr val="20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D0E0FCB-E8EE-FBB2-A4DD-9A1D474D3852}"/>
              </a:ext>
            </a:extLst>
          </p:cNvPr>
          <p:cNvSpPr/>
          <p:nvPr/>
        </p:nvSpPr>
        <p:spPr>
          <a:xfrm>
            <a:off x="5057746" y="3301351"/>
            <a:ext cx="567417" cy="567417"/>
          </a:xfrm>
          <a:prstGeom prst="ellipse">
            <a:avLst/>
          </a:prstGeom>
          <a:solidFill>
            <a:srgbClr val="20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B0020F2-9146-8031-F124-13D54657BD11}"/>
              </a:ext>
            </a:extLst>
          </p:cNvPr>
          <p:cNvSpPr/>
          <p:nvPr/>
        </p:nvSpPr>
        <p:spPr>
          <a:xfrm>
            <a:off x="5057746" y="4005439"/>
            <a:ext cx="567417" cy="567417"/>
          </a:xfrm>
          <a:prstGeom prst="ellipse">
            <a:avLst/>
          </a:prstGeom>
          <a:solidFill>
            <a:srgbClr val="20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1168AE1-756B-2DCA-C3A2-7394BCA04B46}"/>
              </a:ext>
            </a:extLst>
          </p:cNvPr>
          <p:cNvSpPr txBox="1"/>
          <p:nvPr/>
        </p:nvSpPr>
        <p:spPr>
          <a:xfrm>
            <a:off x="5102695" y="1956876"/>
            <a:ext cx="47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13DF93B-AF4C-A6A3-4D2E-C9B237A6F88F}"/>
              </a:ext>
            </a:extLst>
          </p:cNvPr>
          <p:cNvSpPr txBox="1"/>
          <p:nvPr/>
        </p:nvSpPr>
        <p:spPr>
          <a:xfrm>
            <a:off x="5102695" y="2681805"/>
            <a:ext cx="47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D47D1A6-A898-0F05-5BF8-08BC6CD430F7}"/>
              </a:ext>
            </a:extLst>
          </p:cNvPr>
          <p:cNvSpPr txBox="1"/>
          <p:nvPr/>
        </p:nvSpPr>
        <p:spPr>
          <a:xfrm>
            <a:off x="5102695" y="3382022"/>
            <a:ext cx="47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EE4BC20-0326-97EA-F265-D04447B4822A}"/>
              </a:ext>
            </a:extLst>
          </p:cNvPr>
          <p:cNvSpPr txBox="1"/>
          <p:nvPr/>
        </p:nvSpPr>
        <p:spPr>
          <a:xfrm>
            <a:off x="5102695" y="4082239"/>
            <a:ext cx="47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8" name="Graphique 7" descr="Curseur">
            <a:extLst>
              <a:ext uri="{FF2B5EF4-FFF2-40B4-BE49-F238E27FC236}">
                <a16:creationId xmlns:a16="http://schemas.microsoft.com/office/drawing/2014/main" id="{D8E5F056-AB00-014D-2D62-39D9C2826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7329" y="5377644"/>
            <a:ext cx="64633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6E7ABE4-B0AF-7BC0-5093-4347BEFEC267}"/>
              </a:ext>
            </a:extLst>
          </p:cNvPr>
          <p:cNvSpPr txBox="1"/>
          <p:nvPr/>
        </p:nvSpPr>
        <p:spPr>
          <a:xfrm>
            <a:off x="5625163" y="4901651"/>
            <a:ext cx="530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0B4D1"/>
                </a:solidFill>
                <a:latin typeface="Raleway" panose="020B0003030101060003" pitchFamily="34" charset="0"/>
              </a:rPr>
              <a:t>Une chaine pénale en tension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05C5437-2908-995C-80FC-DDAD7E107AC7}"/>
              </a:ext>
            </a:extLst>
          </p:cNvPr>
          <p:cNvSpPr/>
          <p:nvPr/>
        </p:nvSpPr>
        <p:spPr>
          <a:xfrm>
            <a:off x="5057746" y="4718107"/>
            <a:ext cx="567417" cy="567417"/>
          </a:xfrm>
          <a:prstGeom prst="ellipse">
            <a:avLst/>
          </a:prstGeom>
          <a:solidFill>
            <a:srgbClr val="20B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E070E7-824D-24AD-B05D-485E317AB96C}"/>
              </a:ext>
            </a:extLst>
          </p:cNvPr>
          <p:cNvSpPr txBox="1"/>
          <p:nvPr/>
        </p:nvSpPr>
        <p:spPr>
          <a:xfrm>
            <a:off x="5102695" y="4794907"/>
            <a:ext cx="47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655F2F-0F6F-48DD-3F2C-AE15E6C7CBEA}"/>
              </a:ext>
            </a:extLst>
          </p:cNvPr>
          <p:cNvSpPr txBox="1"/>
          <p:nvPr/>
        </p:nvSpPr>
        <p:spPr>
          <a:xfrm>
            <a:off x="5625163" y="2025458"/>
            <a:ext cx="5309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0B4D1"/>
                </a:solidFill>
                <a:latin typeface="Raleway" panose="020B0003030101060003" pitchFamily="34" charset="0"/>
              </a:rPr>
              <a:t>Un manque de connaissance des phénomènes de corruption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749205D-0707-2596-A694-A7E8E98E2B0B}"/>
              </a:ext>
            </a:extLst>
          </p:cNvPr>
          <p:cNvSpPr txBox="1"/>
          <p:nvPr/>
        </p:nvSpPr>
        <p:spPr>
          <a:xfrm>
            <a:off x="5625163" y="5624915"/>
            <a:ext cx="530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20B4D1"/>
                </a:solidFill>
                <a:latin typeface="Raleway" pitchFamily="2" charset="0"/>
              </a:rPr>
              <a:t>Une stratégie anticorruption à assumer</a:t>
            </a:r>
            <a:endParaRPr lang="fr-FR" sz="1400" b="1" dirty="0">
              <a:solidFill>
                <a:srgbClr val="20B4D1"/>
              </a:solidFill>
              <a:latin typeface="Raleway" panose="020B00030301010600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176D6DA-8041-B1A0-791B-D6EAC2B4AF59}"/>
              </a:ext>
            </a:extLst>
          </p:cNvPr>
          <p:cNvSpPr txBox="1"/>
          <p:nvPr/>
        </p:nvSpPr>
        <p:spPr>
          <a:xfrm>
            <a:off x="5127566" y="5552721"/>
            <a:ext cx="47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7" name="Image 16" descr="Une image contenant texte, capture d’écran, Police, conception&#10;&#10;Le contenu généré par l’IA peut être incorrect.">
            <a:hlinkClick r:id="rId7"/>
            <a:extLst>
              <a:ext uri="{FF2B5EF4-FFF2-40B4-BE49-F238E27FC236}">
                <a16:creationId xmlns:a16="http://schemas.microsoft.com/office/drawing/2014/main" id="{5D10DB43-05F2-872E-6505-285A621DD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016" y="2156931"/>
            <a:ext cx="2823236" cy="3362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3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908D5-D6B2-C3C6-72C7-F0DB81A0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>
            <a:extLst>
              <a:ext uri="{FF2B5EF4-FFF2-40B4-BE49-F238E27FC236}">
                <a16:creationId xmlns:a16="http://schemas.microsoft.com/office/drawing/2014/main" id="{6BFB9059-7F28-1508-4EFC-22DF5C34F8C6}"/>
              </a:ext>
            </a:extLst>
          </p:cNvPr>
          <p:cNvGrpSpPr/>
          <p:nvPr/>
        </p:nvGrpSpPr>
        <p:grpSpPr>
          <a:xfrm>
            <a:off x="626923" y="316545"/>
            <a:ext cx="567417" cy="567417"/>
            <a:chOff x="4900992" y="2306745"/>
            <a:chExt cx="567417" cy="567417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87D0C5A-7521-F255-E8F0-6917A47F6AAE}"/>
                </a:ext>
              </a:extLst>
            </p:cNvPr>
            <p:cNvSpPr/>
            <p:nvPr/>
          </p:nvSpPr>
          <p:spPr>
            <a:xfrm>
              <a:off x="4900992" y="2306745"/>
              <a:ext cx="567417" cy="567417"/>
            </a:xfrm>
            <a:prstGeom prst="ellipse">
              <a:avLst/>
            </a:prstGeom>
            <a:solidFill>
              <a:srgbClr val="20B4D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aleway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CAEDC25-810E-0970-CDBE-31F34D94E63F}"/>
                </a:ext>
              </a:extLst>
            </p:cNvPr>
            <p:cNvSpPr txBox="1"/>
            <p:nvPr/>
          </p:nvSpPr>
          <p:spPr>
            <a:xfrm>
              <a:off x="4945941" y="2370446"/>
              <a:ext cx="47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aleway" pitchFamily="2" charset="0"/>
                </a:rPr>
                <a:t>1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FA3A8BF3-FA61-31A7-429C-F64DB52247AF}"/>
              </a:ext>
            </a:extLst>
          </p:cNvPr>
          <p:cNvSpPr txBox="1"/>
          <p:nvPr/>
        </p:nvSpPr>
        <p:spPr>
          <a:xfrm>
            <a:off x="1280250" y="434681"/>
            <a:ext cx="779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0B4D1"/>
                </a:solidFill>
                <a:latin typeface="Raleway" panose="020B0003030101060003" pitchFamily="34" charset="0"/>
              </a:rPr>
              <a:t>Un manque de connaissance des phénomènes de corruption</a:t>
            </a:r>
          </a:p>
          <a:p>
            <a:endParaRPr lang="fr-FR" sz="2000" b="1" dirty="0">
              <a:solidFill>
                <a:srgbClr val="20B4D1"/>
              </a:solidFill>
              <a:latin typeface="Raleway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810FB4D-F8C4-A94D-ADE9-FFB5E2944359}"/>
              </a:ext>
            </a:extLst>
          </p:cNvPr>
          <p:cNvSpPr txBox="1"/>
          <p:nvPr/>
        </p:nvSpPr>
        <p:spPr>
          <a:xfrm>
            <a:off x="6798641" y="3190008"/>
            <a:ext cx="2964160" cy="47798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Raleway" panose="020B0003030101060003" pitchFamily="34" charset="0"/>
              </a:rPr>
              <a:t>AXES DU PLAN NATIONAL PLURIANNUEL</a:t>
            </a:r>
          </a:p>
        </p:txBody>
      </p:sp>
      <p:pic>
        <p:nvPicPr>
          <p:cNvPr id="34" name="object 7">
            <a:extLst>
              <a:ext uri="{FF2B5EF4-FFF2-40B4-BE49-F238E27FC236}">
                <a16:creationId xmlns:a16="http://schemas.microsoft.com/office/drawing/2014/main" id="{009A7EA8-D06B-F498-6301-2A09D7A0C9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801" y="6145306"/>
            <a:ext cx="1563547" cy="3728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FD10C7-2D85-F0CC-E72B-8678344490E7}"/>
              </a:ext>
            </a:extLst>
          </p:cNvPr>
          <p:cNvSpPr txBox="1"/>
          <p:nvPr/>
        </p:nvSpPr>
        <p:spPr>
          <a:xfrm>
            <a:off x="7661820" y="3131179"/>
            <a:ext cx="39917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Raleway" pitchFamily="2" charset="0"/>
              </a:rPr>
              <a:t>Selon l’Eurobaromètre spécial 548 et l’enquête « Les entreprises et la corruption » (avril 2024), la perception de la corruption en France est plus marquée que la moyenne européenne (+ 6%)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645F6DB-9135-8D66-A606-1EC8CBA8A446}"/>
              </a:ext>
            </a:extLst>
          </p:cNvPr>
          <p:cNvSpPr txBox="1"/>
          <p:nvPr/>
        </p:nvSpPr>
        <p:spPr>
          <a:xfrm>
            <a:off x="7661820" y="4406418"/>
            <a:ext cx="39917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Raleway" pitchFamily="2" charset="0"/>
              </a:rPr>
              <a:t>Selon l’enquête « Vécu et ressenti en matière de sécurité » (VRS) 2023, 0,4 % des adultes en France ont signalé une corruption professionnelle, souvent liée à l’obtention d’un avantage, mais les plaintes restent rares.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3FD47D-1D39-10AB-07AE-EB92F31663CE}"/>
              </a:ext>
            </a:extLst>
          </p:cNvPr>
          <p:cNvSpPr txBox="1"/>
          <p:nvPr/>
        </p:nvSpPr>
        <p:spPr>
          <a:xfrm>
            <a:off x="8887817" y="24868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Raleway" pitchFamily="2" charset="0"/>
              </a:rPr>
              <a:t>Autres enquêtes</a:t>
            </a:r>
            <a:endParaRPr lang="fr-FR" b="1" dirty="0">
              <a:solidFill>
                <a:schemeClr val="bg1"/>
              </a:solidFill>
              <a:latin typeface="Raleway" pitchFamily="2" charset="0"/>
            </a:endParaRPr>
          </a:p>
        </p:txBody>
      </p:sp>
      <p:pic>
        <p:nvPicPr>
          <p:cNvPr id="3" name="Image 2" descr="Une image contenant texte, capture d’écran, logiciel, Police&#10;&#10;Le contenu généré par l’IA peut être incorrect.">
            <a:extLst>
              <a:ext uri="{FF2B5EF4-FFF2-40B4-BE49-F238E27FC236}">
                <a16:creationId xmlns:a16="http://schemas.microsoft.com/office/drawing/2014/main" id="{FAEA9BC2-6818-A287-4E95-50683ADD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23" y="2925691"/>
            <a:ext cx="5369954" cy="3729543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A3224252-C036-C6AD-6000-15FC791D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567" y="2563021"/>
            <a:ext cx="5006397" cy="406546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5E72093-A43B-C3A0-7AC7-09534C5D7FFB}"/>
              </a:ext>
            </a:extLst>
          </p:cNvPr>
          <p:cNvSpPr txBox="1"/>
          <p:nvPr/>
        </p:nvSpPr>
        <p:spPr>
          <a:xfrm>
            <a:off x="538480" y="1066587"/>
            <a:ext cx="111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latin typeface="Raleway" pitchFamily="2" charset="0"/>
              </a:rPr>
              <a:t>L’action publique repose sur une connaissance imparfaite de la prévalence de la corruption et de son évolution: </a:t>
            </a:r>
            <a:r>
              <a:rPr lang="fr-FR" sz="1100" b="1" dirty="0">
                <a:latin typeface="Raleway" pitchFamily="2" charset="0"/>
              </a:rPr>
              <a:t>les indicateurs internationaux demeurent imprécis et la perception citoyenne du niveau de corruption reflète davantage une défiance généralisée </a:t>
            </a:r>
            <a:r>
              <a:rPr lang="fr-FR" sz="1100" dirty="0">
                <a:latin typeface="Raleway" pitchFamily="2" charset="0"/>
              </a:rPr>
              <a:t>envers les dirigeants qu’une mesure objective du phénomène.</a:t>
            </a:r>
          </a:p>
          <a:p>
            <a:pPr algn="just"/>
            <a:endParaRPr lang="fr-FR" sz="11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latin typeface="Raleway" pitchFamily="2" charset="0"/>
              </a:rPr>
              <a:t>Les enquêtes de victimation montrent que la corruption n’est pas marginale : </a:t>
            </a:r>
            <a:r>
              <a:rPr lang="fr-FR" sz="1100" b="1" dirty="0">
                <a:latin typeface="Raleway" pitchFamily="2" charset="0"/>
              </a:rPr>
              <a:t>entre 0,5 % et 1 % de la population adulte </a:t>
            </a:r>
            <a:r>
              <a:rPr lang="fr-FR" sz="1100" dirty="0">
                <a:latin typeface="Raleway" pitchFamily="2" charset="0"/>
              </a:rPr>
              <a:t>en métropole estime avoir été victime de tentatives de corruption (phénomène touchant les particuliers, entreprises, et les administrations).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>
                <a:latin typeface="Raleway" pitchFamily="2" charset="0"/>
              </a:rPr>
              <a:t>Les faits constatés par la police et la gendarmerie, </a:t>
            </a:r>
            <a:r>
              <a:rPr lang="fr-FR" sz="1100" b="1" dirty="0">
                <a:latin typeface="Raleway" pitchFamily="2" charset="0"/>
              </a:rPr>
              <a:t>bien qu’en hausse, restent cependant peu nombreux (934 en 2024), </a:t>
            </a:r>
            <a:r>
              <a:rPr lang="fr-FR" sz="1100" dirty="0">
                <a:latin typeface="Raleway" pitchFamily="2" charset="0"/>
              </a:rPr>
              <a:t>tout comme les </a:t>
            </a:r>
            <a:r>
              <a:rPr lang="fr-FR" sz="1100" b="1" dirty="0">
                <a:latin typeface="Raleway" pitchFamily="2" charset="0"/>
              </a:rPr>
              <a:t>condamnations prononcées par la justice pénale (350 en 2022).</a:t>
            </a:r>
          </a:p>
        </p:txBody>
      </p:sp>
    </p:spTree>
    <p:extLst>
      <p:ext uri="{BB962C8B-B14F-4D97-AF65-F5344CB8AC3E}">
        <p14:creationId xmlns:p14="http://schemas.microsoft.com/office/powerpoint/2010/main" val="68508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5B6EB862-1BA2-A29A-E14C-42F83BAD4CFF}"/>
              </a:ext>
            </a:extLst>
          </p:cNvPr>
          <p:cNvGrpSpPr/>
          <p:nvPr/>
        </p:nvGrpSpPr>
        <p:grpSpPr>
          <a:xfrm>
            <a:off x="626923" y="316545"/>
            <a:ext cx="567417" cy="567417"/>
            <a:chOff x="4900992" y="2306745"/>
            <a:chExt cx="567417" cy="567417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9106CFE-85C2-52B8-2C03-5528A5E9BC7B}"/>
                </a:ext>
              </a:extLst>
            </p:cNvPr>
            <p:cNvSpPr/>
            <p:nvPr/>
          </p:nvSpPr>
          <p:spPr>
            <a:xfrm>
              <a:off x="4900992" y="2306745"/>
              <a:ext cx="567417" cy="567417"/>
            </a:xfrm>
            <a:prstGeom prst="ellipse">
              <a:avLst/>
            </a:prstGeom>
            <a:solidFill>
              <a:srgbClr val="20B4D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aleway" pitchFamily="2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88996A6-AEFF-E61D-40E6-95F8962CD358}"/>
                </a:ext>
              </a:extLst>
            </p:cNvPr>
            <p:cNvSpPr txBox="1"/>
            <p:nvPr/>
          </p:nvSpPr>
          <p:spPr>
            <a:xfrm>
              <a:off x="4945941" y="2370446"/>
              <a:ext cx="47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aleway" pitchFamily="2" charset="0"/>
                </a:rPr>
                <a:t>2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0E0CCC00-418B-813D-6239-CC76D3B0E6F8}"/>
              </a:ext>
            </a:extLst>
          </p:cNvPr>
          <p:cNvSpPr txBox="1"/>
          <p:nvPr/>
        </p:nvSpPr>
        <p:spPr>
          <a:xfrm>
            <a:off x="1261454" y="423924"/>
            <a:ext cx="803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0B4D1"/>
                </a:solidFill>
                <a:latin typeface="Raleway" pitchFamily="2" charset="0"/>
              </a:rPr>
              <a:t>Un cadre juridique étoffé mais construit par empilement </a:t>
            </a:r>
          </a:p>
        </p:txBody>
      </p:sp>
      <p:pic>
        <p:nvPicPr>
          <p:cNvPr id="17" name="object 7">
            <a:extLst>
              <a:ext uri="{FF2B5EF4-FFF2-40B4-BE49-F238E27FC236}">
                <a16:creationId xmlns:a16="http://schemas.microsoft.com/office/drawing/2014/main" id="{05E7F5ED-5438-0A5A-5BB1-D16D77777F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801" y="6145306"/>
            <a:ext cx="1563547" cy="372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4B9248-B028-CE59-F89F-FE57905DCA7D}"/>
              </a:ext>
            </a:extLst>
          </p:cNvPr>
          <p:cNvSpPr/>
          <p:nvPr/>
        </p:nvSpPr>
        <p:spPr>
          <a:xfrm>
            <a:off x="454663" y="1164893"/>
            <a:ext cx="11282674" cy="3489649"/>
          </a:xfrm>
          <a:prstGeom prst="rect">
            <a:avLst/>
          </a:prstGeom>
          <a:solidFill>
            <a:srgbClr val="0444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171450"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endParaRPr lang="fr-FR" sz="1200" kern="0">
              <a:solidFill>
                <a:srgbClr val="0680A1"/>
              </a:solidFill>
              <a:latin typeface="Raleway" panose="020B0003030101060003" pitchFamily="34" charset="0"/>
            </a:endParaRPr>
          </a:p>
          <a:p>
            <a:pPr marL="171450"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endParaRPr lang="fr-FR" sz="1200" kern="0" dirty="0">
              <a:solidFill>
                <a:srgbClr val="0680A1"/>
              </a:solidFill>
              <a:latin typeface="Raleway" panose="020B0003030101060003" pitchFamily="34" charset="0"/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8229CB8C-6540-64B3-F860-39445B0297D9}"/>
              </a:ext>
            </a:extLst>
          </p:cNvPr>
          <p:cNvSpPr/>
          <p:nvPr/>
        </p:nvSpPr>
        <p:spPr>
          <a:xfrm>
            <a:off x="1996059" y="2817476"/>
            <a:ext cx="8199882" cy="39188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2755B2-9644-076F-15EA-AA85790D4E8C}"/>
              </a:ext>
            </a:extLst>
          </p:cNvPr>
          <p:cNvSpPr/>
          <p:nvPr/>
        </p:nvSpPr>
        <p:spPr>
          <a:xfrm>
            <a:off x="2556588" y="2817476"/>
            <a:ext cx="811763" cy="391886"/>
          </a:xfrm>
          <a:prstGeom prst="rect">
            <a:avLst/>
          </a:prstGeom>
          <a:solidFill>
            <a:srgbClr val="20B4D1"/>
          </a:solidFill>
          <a:ln>
            <a:solidFill>
              <a:srgbClr val="20B4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2013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F872EA-E8CB-6C7F-8598-BDDD9E800905}"/>
              </a:ext>
            </a:extLst>
          </p:cNvPr>
          <p:cNvSpPr/>
          <p:nvPr/>
        </p:nvSpPr>
        <p:spPr>
          <a:xfrm>
            <a:off x="5457835" y="2858562"/>
            <a:ext cx="811763" cy="391886"/>
          </a:xfrm>
          <a:prstGeom prst="rect">
            <a:avLst/>
          </a:prstGeom>
          <a:solidFill>
            <a:srgbClr val="20B4D1"/>
          </a:solidFill>
          <a:ln>
            <a:solidFill>
              <a:srgbClr val="20B4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2016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B6E874-4791-7431-DB5C-0D0A3A9A3E31}"/>
              </a:ext>
            </a:extLst>
          </p:cNvPr>
          <p:cNvSpPr/>
          <p:nvPr/>
        </p:nvSpPr>
        <p:spPr>
          <a:xfrm>
            <a:off x="8597586" y="2854799"/>
            <a:ext cx="811763" cy="391886"/>
          </a:xfrm>
          <a:prstGeom prst="rect">
            <a:avLst/>
          </a:prstGeom>
          <a:solidFill>
            <a:srgbClr val="20B4D1"/>
          </a:solidFill>
          <a:ln>
            <a:solidFill>
              <a:srgbClr val="20B4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854957F-71E9-0B1B-CE0E-FF4CB608717E}"/>
              </a:ext>
            </a:extLst>
          </p:cNvPr>
          <p:cNvSpPr txBox="1"/>
          <p:nvPr/>
        </p:nvSpPr>
        <p:spPr>
          <a:xfrm>
            <a:off x="1810137" y="3408954"/>
            <a:ext cx="2631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chemeClr val="bg1"/>
                </a:solidFill>
                <a:latin typeface="Raleway" pitchFamily="2" charset="0"/>
              </a:rPr>
              <a:t>À la suite de </a:t>
            </a:r>
            <a:r>
              <a:rPr lang="fr-FR" sz="1100" b="1" dirty="0">
                <a:solidFill>
                  <a:schemeClr val="bg1"/>
                </a:solidFill>
                <a:latin typeface="Raleway" pitchFamily="2" charset="0"/>
              </a:rPr>
              <a:t>l’affaire « Cahuzac </a:t>
            </a:r>
            <a:r>
              <a:rPr lang="fr-FR" sz="1100" dirty="0">
                <a:solidFill>
                  <a:schemeClr val="bg1"/>
                </a:solidFill>
                <a:latin typeface="Raleway" pitchFamily="2" charset="0"/>
              </a:rPr>
              <a:t>», le législateur impose de nouvelles règles de transparence aux agents publics et crée de nouvelles institutions: HATVP, PNF, OCLCIFF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A00BA62-2F72-7A4E-EB57-6889C70CAA2D}"/>
              </a:ext>
            </a:extLst>
          </p:cNvPr>
          <p:cNvSpPr txBox="1"/>
          <p:nvPr/>
        </p:nvSpPr>
        <p:spPr>
          <a:xfrm>
            <a:off x="4494710" y="1828569"/>
            <a:ext cx="303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chemeClr val="bg1"/>
                </a:solidFill>
                <a:latin typeface="Raleway" pitchFamily="2" charset="0"/>
              </a:rPr>
              <a:t>La </a:t>
            </a:r>
            <a:r>
              <a:rPr lang="fr-FR" sz="1100" b="1" dirty="0">
                <a:solidFill>
                  <a:schemeClr val="bg1"/>
                </a:solidFill>
                <a:latin typeface="Raleway" pitchFamily="2" charset="0"/>
              </a:rPr>
              <a:t>loi Sapin 2 </a:t>
            </a:r>
            <a:r>
              <a:rPr lang="fr-FR" sz="1100" dirty="0">
                <a:solidFill>
                  <a:schemeClr val="bg1"/>
                </a:solidFill>
                <a:latin typeface="Raleway" pitchFamily="2" charset="0"/>
              </a:rPr>
              <a:t>instaure l’obligation pour les entreprises et les organisations publiques d’adopter un dispositif de prévention de la corruption. </a:t>
            </a:r>
            <a:r>
              <a:rPr lang="fr-FR" sz="1100" b="1" dirty="0">
                <a:solidFill>
                  <a:schemeClr val="bg1"/>
                </a:solidFill>
                <a:latin typeface="Raleway" pitchFamily="2" charset="0"/>
              </a:rPr>
              <a:t>Création des CJIP.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476C2DD-804D-40D0-EA15-99B9B1DE522E}"/>
              </a:ext>
            </a:extLst>
          </p:cNvPr>
          <p:cNvSpPr txBox="1"/>
          <p:nvPr/>
        </p:nvSpPr>
        <p:spPr>
          <a:xfrm>
            <a:off x="7765114" y="3269325"/>
            <a:ext cx="305635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chemeClr val="bg1"/>
                </a:solidFill>
                <a:latin typeface="Raleway" pitchFamily="2" charset="0"/>
              </a:rPr>
              <a:t>Depuis le début des années 2020, plusieurs affaires de corruption dite « de basse intensité », liées à la criminalité organisée et au trafic de stupéfiants, ont conduit à l’adoption de mesures, </a:t>
            </a:r>
            <a:r>
              <a:rPr lang="fr-FR" sz="1100" b="1" dirty="0">
                <a:solidFill>
                  <a:schemeClr val="bg1"/>
                </a:solidFill>
                <a:latin typeface="Raleway" pitchFamily="2" charset="0"/>
              </a:rPr>
              <a:t>dont la loi du 13 juin 2025 visant à sortir la France du piège du narcotrafic.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670FEDC-77F3-39CC-77A1-D84EF24B28C6}"/>
              </a:ext>
            </a:extLst>
          </p:cNvPr>
          <p:cNvSpPr txBox="1"/>
          <p:nvPr/>
        </p:nvSpPr>
        <p:spPr>
          <a:xfrm>
            <a:off x="1786896" y="4935473"/>
            <a:ext cx="8780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Raleway" pitchFamily="2" charset="0"/>
              </a:rPr>
              <a:t>Les réformes successives ont </a:t>
            </a:r>
            <a:r>
              <a:rPr lang="fr-FR" sz="1100" b="1" dirty="0">
                <a:latin typeface="Raleway" pitchFamily="2" charset="0"/>
              </a:rPr>
              <a:t>profondément renforcé</a:t>
            </a:r>
            <a:r>
              <a:rPr lang="fr-FR" sz="1100" dirty="0">
                <a:latin typeface="Raleway" pitchFamily="2" charset="0"/>
              </a:rPr>
              <a:t> le cadre français de lutte contre la corruption.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Raleway" pitchFamily="2" charset="0"/>
              </a:rPr>
              <a:t>Leur accumulation a toutefois conduit à un dispositif </a:t>
            </a:r>
            <a:r>
              <a:rPr lang="fr-FR" sz="1100" b="1" dirty="0">
                <a:latin typeface="Raleway" pitchFamily="2" charset="0"/>
              </a:rPr>
              <a:t>complexe et parfois peu lisible</a:t>
            </a:r>
            <a:r>
              <a:rPr lang="fr-FR" sz="1100" dirty="0">
                <a:latin typeface="Raleway" pitchFamily="2" charset="0"/>
              </a:rPr>
              <a:t>, reposant sur de nombreux acteurs.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latin typeface="Raleway" pitchFamily="2" charset="0"/>
              </a:rPr>
              <a:t>Les </a:t>
            </a:r>
            <a:r>
              <a:rPr lang="fr-FR" sz="1100" b="1" dirty="0">
                <a:latin typeface="Raleway" pitchFamily="2" charset="0"/>
              </a:rPr>
              <a:t>coûts directs pour l’État</a:t>
            </a:r>
            <a:r>
              <a:rPr lang="fr-FR" sz="1100" dirty="0">
                <a:latin typeface="Raleway" pitchFamily="2" charset="0"/>
              </a:rPr>
              <a:t> sont estimés à </a:t>
            </a:r>
            <a:r>
              <a:rPr lang="fr-FR" sz="1100" b="1" dirty="0">
                <a:latin typeface="Raleway" pitchFamily="2" charset="0"/>
              </a:rPr>
              <a:t>au moins 22 M€</a:t>
            </a:r>
            <a:r>
              <a:rPr lang="fr-FR" sz="1100" dirty="0">
                <a:latin typeface="Raleway" pitchFamily="2" charset="0"/>
              </a:rPr>
              <a:t>, avec </a:t>
            </a:r>
            <a:r>
              <a:rPr lang="fr-FR" sz="1100" b="1" dirty="0">
                <a:latin typeface="Raleway" pitchFamily="2" charset="0"/>
              </a:rPr>
              <a:t>170 postes dédiés</a:t>
            </a:r>
            <a:r>
              <a:rPr lang="fr-FR" sz="1100" dirty="0">
                <a:latin typeface="Raleway" pitchFamily="2" charset="0"/>
              </a:rPr>
              <a:t>, auxquels s’ajoutent environ </a:t>
            </a:r>
            <a:r>
              <a:rPr lang="fr-FR" sz="1100" b="1" dirty="0">
                <a:latin typeface="Raleway" pitchFamily="2" charset="0"/>
              </a:rPr>
              <a:t>4 500 agents</a:t>
            </a:r>
            <a:r>
              <a:rPr lang="fr-FR" sz="1100" dirty="0">
                <a:latin typeface="Raleway" pitchFamily="2" charset="0"/>
              </a:rPr>
              <a:t> mobilisés partiellement.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89A7D8-54E8-6115-0CD5-D332FA8CF39B}"/>
              </a:ext>
            </a:extLst>
          </p:cNvPr>
          <p:cNvSpPr/>
          <p:nvPr/>
        </p:nvSpPr>
        <p:spPr>
          <a:xfrm>
            <a:off x="1037934" y="4891416"/>
            <a:ext cx="10696356" cy="1059150"/>
          </a:xfrm>
          <a:prstGeom prst="rect">
            <a:avLst/>
          </a:prstGeom>
          <a:noFill/>
          <a:ln w="28575">
            <a:solidFill>
              <a:srgbClr val="04445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94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9BE17-8CAB-658F-3A67-0FDD9D065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26F33A54-6AF1-F62E-1AE8-8E70ED079BDE}"/>
              </a:ext>
            </a:extLst>
          </p:cNvPr>
          <p:cNvSpPr txBox="1"/>
          <p:nvPr/>
        </p:nvSpPr>
        <p:spPr>
          <a:xfrm>
            <a:off x="1308237" y="315791"/>
            <a:ext cx="994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0B4D1"/>
                </a:solidFill>
                <a:latin typeface="Raleway" panose="020B0003030101060003" pitchFamily="34" charset="0"/>
              </a:rPr>
              <a:t>Un déploiement des instruments en progrès dans le secteur privé, mais encore lacunaire dans le secteur public  </a:t>
            </a:r>
          </a:p>
          <a:p>
            <a:endParaRPr lang="fr-FR" b="1" dirty="0">
              <a:solidFill>
                <a:srgbClr val="20B4D1"/>
              </a:solidFill>
              <a:latin typeface="Raleway" pitchFamily="2" charset="0"/>
            </a:endParaRPr>
          </a:p>
        </p:txBody>
      </p:sp>
      <p:pic>
        <p:nvPicPr>
          <p:cNvPr id="37" name="object 7">
            <a:extLst>
              <a:ext uri="{FF2B5EF4-FFF2-40B4-BE49-F238E27FC236}">
                <a16:creationId xmlns:a16="http://schemas.microsoft.com/office/drawing/2014/main" id="{4FAC07B6-0D84-E154-FDC1-52CC2F4FB7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801" y="6145306"/>
            <a:ext cx="1563547" cy="372879"/>
          </a:xfrm>
          <a:prstGeom prst="rect">
            <a:avLst/>
          </a:prstGeom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DA3841E4-07FB-9ED2-1679-169A2288D843}"/>
              </a:ext>
            </a:extLst>
          </p:cNvPr>
          <p:cNvGrpSpPr/>
          <p:nvPr/>
        </p:nvGrpSpPr>
        <p:grpSpPr>
          <a:xfrm>
            <a:off x="626923" y="316545"/>
            <a:ext cx="567417" cy="567417"/>
            <a:chOff x="4900992" y="2306745"/>
            <a:chExt cx="567417" cy="567417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11DD755-7DC1-8BC4-23E3-7499229A3657}"/>
                </a:ext>
              </a:extLst>
            </p:cNvPr>
            <p:cNvSpPr/>
            <p:nvPr/>
          </p:nvSpPr>
          <p:spPr>
            <a:xfrm>
              <a:off x="4900992" y="2306745"/>
              <a:ext cx="567417" cy="567417"/>
            </a:xfrm>
            <a:prstGeom prst="ellipse">
              <a:avLst/>
            </a:prstGeom>
            <a:solidFill>
              <a:srgbClr val="20B4D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aleway" pitchFamily="2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17FDE09-5910-ADFC-B2AA-0915A20BA311}"/>
                </a:ext>
              </a:extLst>
            </p:cNvPr>
            <p:cNvSpPr txBox="1"/>
            <p:nvPr/>
          </p:nvSpPr>
          <p:spPr>
            <a:xfrm>
              <a:off x="4945941" y="2370446"/>
              <a:ext cx="47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aleway" pitchFamily="2" charset="0"/>
                </a:rPr>
                <a:t>3</a:t>
              </a:r>
            </a:p>
          </p:txBody>
        </p:sp>
      </p:grpSp>
      <p:pic>
        <p:nvPicPr>
          <p:cNvPr id="7" name="Image 6" descr="Une image contenant texte, ligne, capture d’écran, Tracé&#10;&#10;Le contenu généré par l’IA peut être incorrect.">
            <a:extLst>
              <a:ext uri="{FF2B5EF4-FFF2-40B4-BE49-F238E27FC236}">
                <a16:creationId xmlns:a16="http://schemas.microsoft.com/office/drawing/2014/main" id="{68191718-1D23-19E8-4ED6-2D825052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37" y="869862"/>
            <a:ext cx="4673840" cy="2635385"/>
          </a:xfrm>
          <a:prstGeom prst="rect">
            <a:avLst/>
          </a:prstGeom>
        </p:spPr>
      </p:pic>
      <p:pic>
        <p:nvPicPr>
          <p:cNvPr id="9" name="Image 8" descr="Une image contenant texte, capture d’écran, diagramme, Tracé&#10;&#10;Le contenu généré par l’IA peut être incorrect.">
            <a:extLst>
              <a:ext uri="{FF2B5EF4-FFF2-40B4-BE49-F238E27FC236}">
                <a16:creationId xmlns:a16="http://schemas.microsoft.com/office/drawing/2014/main" id="{1BF839A8-6679-70AD-F5D8-2645688CE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10" y="3284757"/>
            <a:ext cx="5289549" cy="338263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CDB954-6E19-E9BC-212A-2ECE1DAB36A1}"/>
              </a:ext>
            </a:extLst>
          </p:cNvPr>
          <p:cNvSpPr txBox="1"/>
          <p:nvPr/>
        </p:nvSpPr>
        <p:spPr>
          <a:xfrm>
            <a:off x="304800" y="1245612"/>
            <a:ext cx="579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Plusieurs acteurs publics contribuent à renforcer l’environnement préventif: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les professions réglementées, bien qu’elles effectuent peu de signalements,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la société civile, malgré une protection encore insuffisante des lanceurs d’alerte.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Les ONG spécialisées, malgré des difficultés pour obtenir leur agrément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latin typeface="Raleway" pitchFamily="2" charset="0"/>
              </a:rPr>
              <a:t>6 % des affaires du PNF depuis 2014</a:t>
            </a:r>
            <a:r>
              <a:rPr lang="fr-FR" sz="1200" dirty="0">
                <a:latin typeface="Raleway" pitchFamily="2" charset="0"/>
              </a:rPr>
              <a:t> proviennent de signalements associatifs.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F747851-A7C7-D77F-2B37-911B3130FDBF}"/>
              </a:ext>
            </a:extLst>
          </p:cNvPr>
          <p:cNvSpPr txBox="1"/>
          <p:nvPr/>
        </p:nvSpPr>
        <p:spPr>
          <a:xfrm>
            <a:off x="6176864" y="3284757"/>
            <a:ext cx="56806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latin typeface="Raleway" pitchFamily="2" charset="0"/>
              </a:rPr>
              <a:t>Secteur privé: </a:t>
            </a:r>
            <a:r>
              <a:rPr lang="fr-FR" sz="1200" dirty="0">
                <a:latin typeface="Raleway" pitchFamily="2" charset="0"/>
              </a:rPr>
              <a:t>seul 2% des entreprises du secteur privé sont assujetties à la loi Sapin 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latin typeface="Raleway" pitchFamily="2" charset="0"/>
              </a:rPr>
              <a:t>Secteur public </a:t>
            </a:r>
            <a:r>
              <a:rPr lang="fr-FR" sz="1200" dirty="0">
                <a:latin typeface="Raleway" pitchFamily="2" charset="0"/>
              </a:rPr>
              <a:t>: l’absence de cadre contraignant et de pilotage clair limite la diffusion des mesures de prévention et de détection . En pratique, rares sont les administrations à avoir analysé leurs risques de corruption ou mis en œuvre des mesures de prévention adaptées, en particulier dans le secteur public local 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latin typeface="Raleway" pitchFamily="2" charset="0"/>
              </a:rPr>
              <a:t>La Cour des comptes invite à renforcer les mesures prévues par la loi du 13 juin 2025</a:t>
            </a:r>
            <a:r>
              <a:rPr lang="fr-FR" sz="1200" dirty="0">
                <a:latin typeface="Raleway" pitchFamily="2" charset="0"/>
              </a:rPr>
              <a:t>, en particulier s’agissant de la détection des consultations illicites de fichiers et de la gestion du personnel exerçant des fonctions sensibles</a:t>
            </a:r>
          </a:p>
        </p:txBody>
      </p:sp>
    </p:spTree>
    <p:extLst>
      <p:ext uri="{BB962C8B-B14F-4D97-AF65-F5344CB8AC3E}">
        <p14:creationId xmlns:p14="http://schemas.microsoft.com/office/powerpoint/2010/main" val="353352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19102-B37E-39A5-E706-DA0224444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F77609B0-C3F5-5C48-9EC2-E5549C5F6713}"/>
              </a:ext>
            </a:extLst>
          </p:cNvPr>
          <p:cNvSpPr txBox="1"/>
          <p:nvPr/>
        </p:nvSpPr>
        <p:spPr>
          <a:xfrm>
            <a:off x="941266" y="344492"/>
            <a:ext cx="585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0B4D1"/>
                </a:solidFill>
                <a:latin typeface="Raleway" panose="020B0003030101060003" pitchFamily="34" charset="0"/>
              </a:rPr>
              <a:t>Des sanctions non pénales insuffisamment mises en œuvre </a:t>
            </a:r>
          </a:p>
          <a:p>
            <a:endParaRPr lang="fr-FR" sz="2000" b="1" dirty="0">
              <a:solidFill>
                <a:srgbClr val="20B4D1"/>
              </a:solidFill>
              <a:latin typeface="Raleway" pitchFamily="2" charset="0"/>
            </a:endParaRPr>
          </a:p>
        </p:txBody>
      </p:sp>
      <p:pic>
        <p:nvPicPr>
          <p:cNvPr id="37" name="object 7">
            <a:extLst>
              <a:ext uri="{FF2B5EF4-FFF2-40B4-BE49-F238E27FC236}">
                <a16:creationId xmlns:a16="http://schemas.microsoft.com/office/drawing/2014/main" id="{706E7DE0-456B-B6E6-9F97-9A4FA11E31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801" y="6145306"/>
            <a:ext cx="1563547" cy="372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8303A2-A798-61A5-6646-764F7A32D084}"/>
              </a:ext>
            </a:extLst>
          </p:cNvPr>
          <p:cNvSpPr/>
          <p:nvPr/>
        </p:nvSpPr>
        <p:spPr>
          <a:xfrm>
            <a:off x="1035914" y="1154888"/>
            <a:ext cx="10120169" cy="4834432"/>
          </a:xfrm>
          <a:prstGeom prst="rect">
            <a:avLst/>
          </a:prstGeom>
          <a:solidFill>
            <a:srgbClr val="0444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fr-FR" sz="1400" kern="0" dirty="0">
              <a:solidFill>
                <a:srgbClr val="0680A1"/>
              </a:solidFill>
              <a:latin typeface="Raleway" panose="020B0003030101060003" pitchFamily="34" charset="0"/>
            </a:endParaRPr>
          </a:p>
          <a:p>
            <a:pPr marL="171450"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endParaRPr lang="fr-FR" sz="1400" kern="0" dirty="0">
              <a:solidFill>
                <a:srgbClr val="0680A1"/>
              </a:solidFill>
              <a:latin typeface="Raleway" panose="020B0003030101060003" pitchFamily="34" charset="0"/>
            </a:endParaRPr>
          </a:p>
          <a:p>
            <a:pPr marL="0" marR="0" lvl="0" indent="0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57DACA06-1CFC-74F9-22BA-BD3DA1C73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5765956-A269-0E92-D205-E9BAA32BF7F4}"/>
              </a:ext>
            </a:extLst>
          </p:cNvPr>
          <p:cNvGrpSpPr/>
          <p:nvPr/>
        </p:nvGrpSpPr>
        <p:grpSpPr>
          <a:xfrm>
            <a:off x="251929" y="344492"/>
            <a:ext cx="567417" cy="567417"/>
            <a:chOff x="4900992" y="2306745"/>
            <a:chExt cx="567417" cy="56741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3557FAB-E2C7-057C-1ED6-40376F243DD7}"/>
                </a:ext>
              </a:extLst>
            </p:cNvPr>
            <p:cNvSpPr/>
            <p:nvPr/>
          </p:nvSpPr>
          <p:spPr>
            <a:xfrm>
              <a:off x="4900992" y="2306745"/>
              <a:ext cx="567417" cy="567417"/>
            </a:xfrm>
            <a:prstGeom prst="ellipse">
              <a:avLst/>
            </a:prstGeom>
            <a:solidFill>
              <a:srgbClr val="20B4D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aleway" pitchFamily="2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5DDDC4D-DC91-587E-F535-E83D4104E216}"/>
                </a:ext>
              </a:extLst>
            </p:cNvPr>
            <p:cNvSpPr txBox="1"/>
            <p:nvPr/>
          </p:nvSpPr>
          <p:spPr>
            <a:xfrm>
              <a:off x="4945941" y="2370446"/>
              <a:ext cx="47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aleway" pitchFamily="2" charset="0"/>
                </a:rPr>
                <a:t>4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207A19A7-AA01-8C3D-042D-AD700978F51D}"/>
              </a:ext>
            </a:extLst>
          </p:cNvPr>
          <p:cNvSpPr txBox="1"/>
          <p:nvPr/>
        </p:nvSpPr>
        <p:spPr>
          <a:xfrm>
            <a:off x="1386755" y="2681764"/>
            <a:ext cx="94184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Raleway" pitchFamily="2" charset="0"/>
              </a:rPr>
              <a:t>Fonction publique</a:t>
            </a:r>
            <a:r>
              <a:rPr lang="fr-FR" sz="1400" dirty="0">
                <a:solidFill>
                  <a:schemeClr val="bg1"/>
                </a:solidFill>
                <a:latin typeface="Raleway" pitchFamily="2" charset="0"/>
              </a:rPr>
              <a:t> : poursuites disciplinaires mal répertoriées, peu fréquentes et inégalement appliquées.. L’échelon répressif administratif, qui devrait constituer un premier levier de sanctions, demeure largement sous-utilisé</a:t>
            </a:r>
          </a:p>
          <a:p>
            <a:pPr algn="just"/>
            <a:endParaRPr lang="fr-FR" sz="14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Raleway" pitchFamily="2" charset="0"/>
              </a:rPr>
              <a:t>Pouvoirs limités des autorités </a:t>
            </a:r>
            <a:r>
              <a:rPr lang="fr-FR" sz="1400" dirty="0">
                <a:solidFill>
                  <a:schemeClr val="bg1"/>
                </a:solidFill>
                <a:latin typeface="Raleway" pitchFamily="2" charset="0"/>
              </a:rPr>
              <a:t>: AFA (commission des sanctions non saisie depuis 2021), CNCCFP (pouvoirs d’enquêtes restreints), HATVP ( pas de sanction ni publication des manquements déclaratifs). </a:t>
            </a:r>
          </a:p>
          <a:p>
            <a:pPr algn="just"/>
            <a:endParaRPr lang="fr-FR" sz="1400" b="1" dirty="0">
              <a:solidFill>
                <a:schemeClr val="bg1"/>
              </a:solidFill>
              <a:latin typeface="Raleway" pitchFamily="2" charset="0"/>
            </a:endParaRPr>
          </a:p>
          <a:p>
            <a:pPr algn="just"/>
            <a:endParaRPr lang="fr-FR" sz="14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bg1"/>
                </a:solidFill>
                <a:latin typeface="Raleway" pitchFamily="2" charset="0"/>
              </a:rPr>
              <a:t>Evolution juridique</a:t>
            </a:r>
            <a:r>
              <a:rPr lang="fr-FR" sz="1400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Raleway" pitchFamily="2" charset="0"/>
              </a:rPr>
              <a:t>: u</a:t>
            </a:r>
            <a:r>
              <a:rPr lang="fr-FR" sz="1400" dirty="0">
                <a:solidFill>
                  <a:schemeClr val="bg1"/>
                </a:solidFill>
                <a:latin typeface="Raleway" pitchFamily="2" charset="0"/>
              </a:rPr>
              <a:t>ne évolution de la frontière entre les infractions financières et pénales pourrait à terme être envisagé et la jurisprudence issue du nouveau régime de responsabilité des gestionnaires publics entré en vigueur en 2023 devra être consolidée.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610B09-DB85-E35A-5E98-FA1DC24E34AA}"/>
              </a:ext>
            </a:extLst>
          </p:cNvPr>
          <p:cNvSpPr txBox="1"/>
          <p:nvPr/>
        </p:nvSpPr>
        <p:spPr>
          <a:xfrm>
            <a:off x="1273699" y="1439033"/>
            <a:ext cx="964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dirty="0">
                <a:solidFill>
                  <a:schemeClr val="bg1"/>
                </a:solidFill>
                <a:latin typeface="Raleway" pitchFamily="2" charset="0"/>
              </a:rPr>
              <a:t>Les atteintes à la probité donnent lieu à peu de sanctions en France, qu’il s’agisse de mesures non pénales ou de sanctions pénales. La Cour des comptes émet plusieurs recommandations:</a:t>
            </a:r>
          </a:p>
        </p:txBody>
      </p:sp>
    </p:spTree>
    <p:extLst>
      <p:ext uri="{BB962C8B-B14F-4D97-AF65-F5344CB8AC3E}">
        <p14:creationId xmlns:p14="http://schemas.microsoft.com/office/powerpoint/2010/main" val="11593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D25B-B7F8-50B1-076E-E44DDB59B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7">
            <a:extLst>
              <a:ext uri="{FF2B5EF4-FFF2-40B4-BE49-F238E27FC236}">
                <a16:creationId xmlns:a16="http://schemas.microsoft.com/office/drawing/2014/main" id="{5EF960C6-668F-20DD-EA3F-B5B23E3DD2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801" y="6145306"/>
            <a:ext cx="1563547" cy="372879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B5719188-0893-8E4E-10DB-82D64F656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BE8F61-43FB-28B8-9037-3D97DDEAA8C3}"/>
              </a:ext>
            </a:extLst>
          </p:cNvPr>
          <p:cNvSpPr txBox="1"/>
          <p:nvPr/>
        </p:nvSpPr>
        <p:spPr>
          <a:xfrm>
            <a:off x="296878" y="3793035"/>
            <a:ext cx="60984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fr-FR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dirty="0">
                <a:latin typeface="Raleway" pitchFamily="2" charset="0"/>
              </a:rPr>
              <a:t>La chaine pénale en matière d’atteintes à la probité repose sur une organisation duale : entités spécialisées à compétence nationale ou interrégionale fragiles, faute d’exemples concrets et d’annexion au règlement intérieur (PNF, JIRS, OCLCIFF) / entités de terrain peu spécialisées. </a:t>
            </a:r>
          </a:p>
          <a:p>
            <a:pPr algn="just"/>
            <a:endParaRPr lang="fr-FR" altLang="fr-FR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altLang="fr-FR" sz="1200" b="1" dirty="0">
                <a:latin typeface="Raleway" pitchFamily="2" charset="0"/>
              </a:rPr>
              <a:t>Les moyens d’enquête mobilisés apparaissent insuffisants tant sur le plan quantitatif que qualitatif. </a:t>
            </a:r>
          </a:p>
          <a:p>
            <a:pPr algn="just"/>
            <a:endParaRPr lang="fr-FR" altLang="fr-FR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La capacité limitée retarde la caractérisation des infractions, entraîne la déperdition d’affaires et allonge leurs délais de traitement : </a:t>
            </a:r>
            <a:r>
              <a:rPr lang="fr-FR" sz="1200" b="1" dirty="0">
                <a:latin typeface="Raleway" pitchFamily="2" charset="0"/>
              </a:rPr>
              <a:t>53 % des dossiers ne font pas l’objet de poursuites </a:t>
            </a:r>
            <a:r>
              <a:rPr lang="fr-FR" sz="1200" dirty="0">
                <a:latin typeface="Raleway" pitchFamily="2" charset="0"/>
              </a:rPr>
              <a:t>. </a:t>
            </a:r>
            <a:r>
              <a:rPr lang="fr-FR" sz="1200" b="1" dirty="0">
                <a:latin typeface="Raleway" pitchFamily="2" charset="0"/>
              </a:rPr>
              <a:t>La durée des procédures est élevée: 6,1 ans en première instance, 8,3 ans en appel, et les sanctions privatives de liberté sont rares . </a:t>
            </a:r>
            <a:endParaRPr lang="fr-FR" altLang="fr-FR" sz="1200" b="1" dirty="0">
              <a:latin typeface="Raleway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DEC8234-C522-D19A-99CC-5E2BFC9B308D}"/>
              </a:ext>
            </a:extLst>
          </p:cNvPr>
          <p:cNvSpPr txBox="1"/>
          <p:nvPr/>
        </p:nvSpPr>
        <p:spPr>
          <a:xfrm>
            <a:off x="6500091" y="558962"/>
            <a:ext cx="556999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Les atteintes à la probité sont peu prioritaires dans la politique pénale en raison de la concurrence avec la </a:t>
            </a:r>
            <a:r>
              <a:rPr lang="fr-FR" sz="1200" b="1" dirty="0">
                <a:latin typeface="Raleway" pitchFamily="2" charset="0"/>
              </a:rPr>
              <a:t>délinquance de masse et la criminalité organisée. </a:t>
            </a:r>
          </a:p>
          <a:p>
            <a:pPr algn="just"/>
            <a:endParaRPr lang="fr-FR" sz="1200" dirty="0">
              <a:latin typeface="Raleway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fr-FR" sz="1200" b="1" dirty="0">
                <a:solidFill>
                  <a:srgbClr val="20B4D1"/>
                </a:solidFill>
                <a:latin typeface="Raleway" pitchFamily="2" charset="0"/>
              </a:rPr>
              <a:t>Les recommandations émises par la Cour des comptes: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Une </a:t>
            </a:r>
            <a:r>
              <a:rPr lang="fr-FR" sz="1200" b="1" dirty="0">
                <a:latin typeface="Raleway" pitchFamily="2" charset="0"/>
              </a:rPr>
              <a:t>harmonisation des pratiques </a:t>
            </a:r>
            <a:r>
              <a:rPr lang="fr-FR" sz="1200" dirty="0">
                <a:latin typeface="Raleway" pitchFamily="2" charset="0"/>
              </a:rPr>
              <a:t>(stratégies d’enquête, orientation des poursuites, articulation entre CJIP et comparution sur reconnaissance préalable de culpabilité) serait souhaitable pour améliorer l’efficacité des procédures.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dirty="0">
              <a:latin typeface="Raleway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Raleway" pitchFamily="2" charset="0"/>
              </a:rPr>
              <a:t>La chaîne pénale nécessite une </a:t>
            </a:r>
            <a:r>
              <a:rPr lang="fr-FR" sz="1200" b="1" dirty="0">
                <a:latin typeface="Raleway" pitchFamily="2" charset="0"/>
              </a:rPr>
              <a:t>meilleure structuration et un renforcement des compétences </a:t>
            </a:r>
            <a:r>
              <a:rPr lang="fr-FR" sz="1200" dirty="0">
                <a:latin typeface="Raleway" pitchFamily="2" charset="0"/>
              </a:rPr>
              <a:t>: formation spécialisée des enquêteurs et magistrats, valorisation des parcours professionnels, pilotage opérationnel consolidé et mutualisation des compétences pour renforcer les capacités de traitement des dossiers complexes.</a:t>
            </a:r>
          </a:p>
          <a:p>
            <a:pPr algn="just"/>
            <a:endParaRPr lang="fr-FR" altLang="fr-FR" sz="1200" dirty="0">
              <a:latin typeface="Raleway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F40297-54D3-DE94-A40E-9BE98D520F97}"/>
              </a:ext>
            </a:extLst>
          </p:cNvPr>
          <p:cNvSpPr txBox="1"/>
          <p:nvPr/>
        </p:nvSpPr>
        <p:spPr>
          <a:xfrm>
            <a:off x="1031723" y="444102"/>
            <a:ext cx="1012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0B4D1"/>
                </a:solidFill>
                <a:latin typeface="Raleway" pitchFamily="2" charset="0"/>
              </a:rPr>
              <a:t>Une chaîne pénale en tension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38D8005-658E-2FB4-22DE-C9A21810F8CE}"/>
              </a:ext>
            </a:extLst>
          </p:cNvPr>
          <p:cNvGrpSpPr/>
          <p:nvPr/>
        </p:nvGrpSpPr>
        <p:grpSpPr>
          <a:xfrm>
            <a:off x="251929" y="344492"/>
            <a:ext cx="567417" cy="567417"/>
            <a:chOff x="4900992" y="2306745"/>
            <a:chExt cx="567417" cy="567417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F7617F7-E012-1FD4-D8DD-7921A0062E54}"/>
                </a:ext>
              </a:extLst>
            </p:cNvPr>
            <p:cNvSpPr/>
            <p:nvPr/>
          </p:nvSpPr>
          <p:spPr>
            <a:xfrm>
              <a:off x="4900992" y="2306745"/>
              <a:ext cx="567417" cy="567417"/>
            </a:xfrm>
            <a:prstGeom prst="ellipse">
              <a:avLst/>
            </a:prstGeom>
            <a:solidFill>
              <a:srgbClr val="20B4D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aleway" pitchFamily="2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1B61C63-A3AB-0155-55E3-8DDFB9B3A1B4}"/>
                </a:ext>
              </a:extLst>
            </p:cNvPr>
            <p:cNvSpPr txBox="1"/>
            <p:nvPr/>
          </p:nvSpPr>
          <p:spPr>
            <a:xfrm>
              <a:off x="4945941" y="2370446"/>
              <a:ext cx="47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aleway" pitchFamily="2" charset="0"/>
                </a:rPr>
                <a:t>5</a:t>
              </a:r>
            </a:p>
          </p:txBody>
        </p:sp>
      </p:grpSp>
      <p:pic>
        <p:nvPicPr>
          <p:cNvPr id="3" name="Image 2" descr="Une image contenant texte, capture d’écran, Police, cercle&#10;&#10;Le contenu généré par l’IA peut être incorrect.">
            <a:extLst>
              <a:ext uri="{FF2B5EF4-FFF2-40B4-BE49-F238E27FC236}">
                <a16:creationId xmlns:a16="http://schemas.microsoft.com/office/drawing/2014/main" id="{4EA04DF9-5DF8-FA9E-4775-6B066D3A1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37" y="974480"/>
            <a:ext cx="5156274" cy="2816136"/>
          </a:xfrm>
          <a:prstGeom prst="rect">
            <a:avLst/>
          </a:prstGeom>
        </p:spPr>
      </p:pic>
      <p:pic>
        <p:nvPicPr>
          <p:cNvPr id="11" name="Image 10" descr="Une image contenant texte, capture d’écran, Tracé, ligne&#10;&#10;Le contenu généré par l’IA peut être incorrect.">
            <a:extLst>
              <a:ext uri="{FF2B5EF4-FFF2-40B4-BE49-F238E27FC236}">
                <a16:creationId xmlns:a16="http://schemas.microsoft.com/office/drawing/2014/main" id="{50A2B462-91D7-D986-5C9C-5AF19A084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066" y="3701238"/>
            <a:ext cx="5290281" cy="30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2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F99DD-B66E-70BB-41BA-6FFE26B26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A076EB-D3F6-88FC-6B63-C24FAAFA2BA5}"/>
              </a:ext>
            </a:extLst>
          </p:cNvPr>
          <p:cNvSpPr/>
          <p:nvPr/>
        </p:nvSpPr>
        <p:spPr>
          <a:xfrm>
            <a:off x="1035915" y="1378822"/>
            <a:ext cx="10120169" cy="389297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fr-FR" sz="1200" kern="0" dirty="0">
              <a:solidFill>
                <a:srgbClr val="0680A1"/>
              </a:solidFill>
              <a:latin typeface="Raleway" panose="020B0003030101060003" pitchFamily="34" charset="0"/>
            </a:endParaRPr>
          </a:p>
          <a:p>
            <a:pPr marL="171450" indent="-1714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  <a:defRPr/>
            </a:pPr>
            <a:endParaRPr lang="fr-FR" sz="1200" kern="0" dirty="0">
              <a:solidFill>
                <a:srgbClr val="0680A1"/>
              </a:solidFill>
              <a:latin typeface="Raleway" panose="020B0003030101060003" pitchFamily="34" charset="0"/>
            </a:endParaRPr>
          </a:p>
          <a:p>
            <a:pPr marL="0" marR="0" lvl="0" indent="0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37" name="object 7">
            <a:extLst>
              <a:ext uri="{FF2B5EF4-FFF2-40B4-BE49-F238E27FC236}">
                <a16:creationId xmlns:a16="http://schemas.microsoft.com/office/drawing/2014/main" id="{08E31DE3-4EB7-95D3-12F7-27F37BCC9C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801" y="6145306"/>
            <a:ext cx="1563547" cy="37287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E4F24DF-E87B-DAA3-3376-FE79164A454C}"/>
              </a:ext>
            </a:extLst>
          </p:cNvPr>
          <p:cNvSpPr txBox="1"/>
          <p:nvPr/>
        </p:nvSpPr>
        <p:spPr>
          <a:xfrm>
            <a:off x="1031723" y="444102"/>
            <a:ext cx="1012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0B4D1"/>
                </a:solidFill>
                <a:latin typeface="Raleway" pitchFamily="2" charset="0"/>
              </a:rPr>
              <a:t>Une stratégie anticorruption à assumer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BEAA561-415B-BBB8-07BC-954C625DDAED}"/>
              </a:ext>
            </a:extLst>
          </p:cNvPr>
          <p:cNvGrpSpPr/>
          <p:nvPr/>
        </p:nvGrpSpPr>
        <p:grpSpPr>
          <a:xfrm>
            <a:off x="251929" y="344492"/>
            <a:ext cx="567417" cy="567417"/>
            <a:chOff x="4900992" y="2306745"/>
            <a:chExt cx="567417" cy="567417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C8B1CFF-099C-AD41-21DF-787B607CD7A0}"/>
                </a:ext>
              </a:extLst>
            </p:cNvPr>
            <p:cNvSpPr/>
            <p:nvPr/>
          </p:nvSpPr>
          <p:spPr>
            <a:xfrm>
              <a:off x="4900992" y="2306745"/>
              <a:ext cx="567417" cy="567417"/>
            </a:xfrm>
            <a:prstGeom prst="ellipse">
              <a:avLst/>
            </a:prstGeom>
            <a:solidFill>
              <a:srgbClr val="20B4D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Raleway" pitchFamily="2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86D63E3-2BA0-FF28-F078-D7CC9AB3E8D9}"/>
                </a:ext>
              </a:extLst>
            </p:cNvPr>
            <p:cNvSpPr txBox="1"/>
            <p:nvPr/>
          </p:nvSpPr>
          <p:spPr>
            <a:xfrm>
              <a:off x="4945940" y="2398276"/>
              <a:ext cx="477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  <a:latin typeface="Raleway" pitchFamily="2" charset="0"/>
                </a:rPr>
                <a:t>6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1B340660-967E-5FCF-D398-047E0B0DA071}"/>
              </a:ext>
            </a:extLst>
          </p:cNvPr>
          <p:cNvSpPr txBox="1"/>
          <p:nvPr/>
        </p:nvSpPr>
        <p:spPr>
          <a:xfrm>
            <a:off x="1403413" y="1878759"/>
            <a:ext cx="94574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Raleway" pitchFamily="2" charset="0"/>
              </a:rPr>
              <a:t>Depuis 2022, </a:t>
            </a:r>
            <a:r>
              <a:rPr lang="fr-FR" sz="1400" b="1" dirty="0">
                <a:latin typeface="Raleway" pitchFamily="2" charset="0"/>
              </a:rPr>
              <a:t>l’efficacité de la lutte anticorruption est limitée par l’absence d’une stratégie nationale claire.</a:t>
            </a:r>
            <a:r>
              <a:rPr lang="fr-FR" sz="1400" dirty="0">
                <a:latin typeface="Raleway" pitchFamily="2" charset="0"/>
              </a:rPr>
              <a:t> Le plan 2025-2029, adopté le 14 novembre 2025, vise à renforcer la gouvernance, le portage politique et la diffusion de la culture de la probité.</a:t>
            </a:r>
          </a:p>
          <a:p>
            <a:pPr algn="just"/>
            <a:endParaRPr lang="fr-FR" sz="1400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Raleway" pitchFamily="2" charset="0"/>
              </a:rPr>
              <a:t>Le rôle de </a:t>
            </a:r>
            <a:r>
              <a:rPr lang="fr-FR" sz="1400" b="1" dirty="0">
                <a:latin typeface="Raleway" pitchFamily="2" charset="0"/>
              </a:rPr>
              <a:t>l’AFA comme cheffe de file de l’action publique </a:t>
            </a:r>
            <a:r>
              <a:rPr lang="fr-FR" sz="1400" dirty="0">
                <a:latin typeface="Raleway" pitchFamily="2" charset="0"/>
              </a:rPr>
              <a:t>doit être consolidé. </a:t>
            </a:r>
          </a:p>
          <a:p>
            <a:pPr algn="just"/>
            <a:endParaRPr lang="fr-FR" sz="1400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0B4D1"/>
                </a:solidFill>
                <a:latin typeface="Raleway" pitchFamily="2" charset="0"/>
              </a:rPr>
              <a:t>Plusieurs scénarios institutionnels sont envisagés :</a:t>
            </a:r>
          </a:p>
          <a:p>
            <a:pPr marL="454025" indent="-179388" algn="just">
              <a:buFontTx/>
              <a:buChar char="-"/>
            </a:pPr>
            <a:r>
              <a:rPr lang="fr-FR" sz="1400" dirty="0">
                <a:latin typeface="Raleway" pitchFamily="2" charset="0"/>
              </a:rPr>
              <a:t>Fusion AFA/HATVP pour créer une haute autorité anticorruption</a:t>
            </a:r>
          </a:p>
          <a:p>
            <a:pPr marL="454025" indent="-179388" algn="just">
              <a:buFontTx/>
              <a:buChar char="-"/>
            </a:pPr>
            <a:r>
              <a:rPr lang="fr-FR" sz="1400" dirty="0">
                <a:latin typeface="Raleway" pitchFamily="2" charset="0"/>
              </a:rPr>
              <a:t>Transformation de l’AFA en autorité administrative indépendante</a:t>
            </a:r>
          </a:p>
          <a:p>
            <a:pPr marL="454025" indent="-179388" algn="just">
              <a:buFontTx/>
              <a:buChar char="-"/>
            </a:pPr>
            <a:r>
              <a:rPr lang="fr-FR" sz="1400" dirty="0">
                <a:latin typeface="Raleway" pitchFamily="2" charset="0"/>
              </a:rPr>
              <a:t>Création d’un comité interministériel dont le secrétariat général serait assuré par le directeur de l’AFA.</a:t>
            </a:r>
          </a:p>
          <a:p>
            <a:pPr algn="just"/>
            <a:endParaRPr lang="fr-FR" sz="1400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0B4D1"/>
                </a:solidFill>
                <a:latin typeface="Raleway" pitchFamily="2" charset="0"/>
              </a:rPr>
              <a:t>Priorité immédiate </a:t>
            </a:r>
            <a:r>
              <a:rPr lang="fr-FR" sz="1400" dirty="0">
                <a:latin typeface="Raleway" pitchFamily="2" charset="0"/>
              </a:rPr>
              <a:t>: accroître la capacité de l’État à structurer et animer la politique anticorruption, en confortant les acteurs existants et en leur assurant visibilité et soutien.</a:t>
            </a:r>
          </a:p>
        </p:txBody>
      </p:sp>
    </p:spTree>
    <p:extLst>
      <p:ext uri="{BB962C8B-B14F-4D97-AF65-F5344CB8AC3E}">
        <p14:creationId xmlns:p14="http://schemas.microsoft.com/office/powerpoint/2010/main" val="398429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161882EC-465B-9C1B-2629-5AEB1C24ACB6}"/>
              </a:ext>
            </a:extLst>
          </p:cNvPr>
          <p:cNvSpPr txBox="1"/>
          <p:nvPr/>
        </p:nvSpPr>
        <p:spPr>
          <a:xfrm>
            <a:off x="1880795" y="2076984"/>
            <a:ext cx="259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4445E"/>
                </a:solidFill>
                <a:latin typeface="Raleway" panose="020B0003030101060003" pitchFamily="34" charset="0"/>
              </a:rPr>
              <a:t>Consulter le rapport de la Cour des comptes dans son intégralité :</a:t>
            </a:r>
            <a:endParaRPr lang="fr-FR" sz="1200" b="1" dirty="0">
              <a:solidFill>
                <a:srgbClr val="20B4D1"/>
              </a:solidFill>
              <a:latin typeface="Raleway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053F3A-0228-2A79-2554-62ECDA34EC9B}"/>
              </a:ext>
            </a:extLst>
          </p:cNvPr>
          <p:cNvSpPr txBox="1"/>
          <p:nvPr/>
        </p:nvSpPr>
        <p:spPr>
          <a:xfrm>
            <a:off x="6125310" y="2067192"/>
            <a:ext cx="283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4445E"/>
                </a:solidFill>
                <a:latin typeface="Raleway" panose="020B0003030101060003" pitchFamily="34" charset="0"/>
              </a:rPr>
              <a:t>Recevoir, sur simple demande, la version PPT de notre résumé : contact@proetic.fr</a:t>
            </a:r>
          </a:p>
        </p:txBody>
      </p:sp>
      <p:pic>
        <p:nvPicPr>
          <p:cNvPr id="2" name="Image 1" descr="Une image contenant texte, capture d’écran, Police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1CCA6897-B83A-543D-C45C-26D8BB85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95" y="2951673"/>
            <a:ext cx="2316288" cy="2758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 descr="Une image contenant Police, texte, Graphique, logo&#10;&#10;Le contenu généré par l’IA peut être incorrect.">
            <a:extLst>
              <a:ext uri="{FF2B5EF4-FFF2-40B4-BE49-F238E27FC236}">
                <a16:creationId xmlns:a16="http://schemas.microsoft.com/office/drawing/2014/main" id="{978CDCA9-E2C8-F8B6-DAEF-6C0309EAD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083" y="233931"/>
            <a:ext cx="3195632" cy="1586293"/>
          </a:xfrm>
          <a:prstGeom prst="rect">
            <a:avLst/>
          </a:prstGeom>
        </p:spPr>
      </p:pic>
      <p:pic>
        <p:nvPicPr>
          <p:cNvPr id="7" name="Espace réservé du contenu 6" descr="Une image contenant texte, carte de visi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2C4F4293-965C-876A-4441-09461F4FF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82478" y="2879231"/>
            <a:ext cx="3824882" cy="2158546"/>
          </a:xfrm>
        </p:spPr>
      </p:pic>
    </p:spTree>
    <p:extLst>
      <p:ext uri="{BB962C8B-B14F-4D97-AF65-F5344CB8AC3E}">
        <p14:creationId xmlns:p14="http://schemas.microsoft.com/office/powerpoint/2010/main" val="435028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1349</Words>
  <Application>Microsoft Macintosh PowerPoint</Application>
  <PresentationFormat>Grand écran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Webdings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Vallée</dc:creator>
  <cp:lastModifiedBy>Anne Marchand</cp:lastModifiedBy>
  <cp:revision>41</cp:revision>
  <dcterms:created xsi:type="dcterms:W3CDTF">2023-10-06T14:21:06Z</dcterms:created>
  <dcterms:modified xsi:type="dcterms:W3CDTF">2025-12-19T14:34:30Z</dcterms:modified>
</cp:coreProperties>
</file>